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Josefin Sans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At4uY8U4vNhKg4hoYsINg0vtG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88C5D1-F43A-4713-BB29-7A0766C38673}" v="2" dt="2023-01-22T13:37:27.751"/>
  </p1510:revLst>
</p1510:revInfo>
</file>

<file path=ppt/tableStyles.xml><?xml version="1.0" encoding="utf-8"?>
<a:tblStyleLst xmlns:a="http://schemas.openxmlformats.org/drawingml/2006/main" def="{13631875-9089-4A77-A998-D2481BCA1199}">
  <a:tblStyle styleId="{13631875-9089-4A77-A998-D2481BCA11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5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customschemas.google.com/relationships/presentationmetadata" Target="meta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vir Ben Simon" userId="301eae1a-23c1-4ba4-8cff-ed2769a52832" providerId="ADAL" clId="{7C88C5D1-F43A-4713-BB29-7A0766C38673}"/>
    <pc:docChg chg="custSel modSld">
      <pc:chgData name="Dvir Ben Simon" userId="301eae1a-23c1-4ba4-8cff-ed2769a52832" providerId="ADAL" clId="{7C88C5D1-F43A-4713-BB29-7A0766C38673}" dt="2023-01-22T13:39:20.835" v="95" actId="33524"/>
      <pc:docMkLst>
        <pc:docMk/>
      </pc:docMkLst>
      <pc:sldChg chg="modSp mod">
        <pc:chgData name="Dvir Ben Simon" userId="301eae1a-23c1-4ba4-8cff-ed2769a52832" providerId="ADAL" clId="{7C88C5D1-F43A-4713-BB29-7A0766C38673}" dt="2023-01-22T13:39:20.835" v="95" actId="33524"/>
        <pc:sldMkLst>
          <pc:docMk/>
          <pc:sldMk cId="0" sldId="273"/>
        </pc:sldMkLst>
        <pc:spChg chg="mod">
          <ac:chgData name="Dvir Ben Simon" userId="301eae1a-23c1-4ba4-8cff-ed2769a52832" providerId="ADAL" clId="{7C88C5D1-F43A-4713-BB29-7A0766C38673}" dt="2023-01-22T13:39:20.835" v="95" actId="33524"/>
          <ac:spMkLst>
            <pc:docMk/>
            <pc:sldMk cId="0" sldId="273"/>
            <ac:spMk id="388" creationId="{00000000-0000-0000-0000-000000000000}"/>
          </ac:spMkLst>
        </pc:spChg>
      </pc:sldChg>
      <pc:sldChg chg="modSp mod">
        <pc:chgData name="Dvir Ben Simon" userId="301eae1a-23c1-4ba4-8cff-ed2769a52832" providerId="ADAL" clId="{7C88C5D1-F43A-4713-BB29-7A0766C38673}" dt="2023-01-22T13:39:15.472" v="94" actId="33524"/>
        <pc:sldMkLst>
          <pc:docMk/>
          <pc:sldMk cId="0" sldId="274"/>
        </pc:sldMkLst>
        <pc:spChg chg="mod">
          <ac:chgData name="Dvir Ben Simon" userId="301eae1a-23c1-4ba4-8cff-ed2769a52832" providerId="ADAL" clId="{7C88C5D1-F43A-4713-BB29-7A0766C38673}" dt="2023-01-22T13:39:15.472" v="94" actId="33524"/>
          <ac:spMkLst>
            <pc:docMk/>
            <pc:sldMk cId="0" sldId="274"/>
            <ac:spMk id="415" creationId="{00000000-0000-0000-0000-000000000000}"/>
          </ac:spMkLst>
        </pc:spChg>
      </pc:sldChg>
      <pc:sldChg chg="addSp delSp modSp mod delAnim modAnim">
        <pc:chgData name="Dvir Ben Simon" userId="301eae1a-23c1-4ba4-8cff-ed2769a52832" providerId="ADAL" clId="{7C88C5D1-F43A-4713-BB29-7A0766C38673}" dt="2023-01-22T13:39:02.247" v="93" actId="1038"/>
        <pc:sldMkLst>
          <pc:docMk/>
          <pc:sldMk cId="0" sldId="276"/>
        </pc:sldMkLst>
        <pc:spChg chg="mod">
          <ac:chgData name="Dvir Ben Simon" userId="301eae1a-23c1-4ba4-8cff-ed2769a52832" providerId="ADAL" clId="{7C88C5D1-F43A-4713-BB29-7A0766C38673}" dt="2023-01-22T13:38:54.544" v="85" actId="1037"/>
          <ac:spMkLst>
            <pc:docMk/>
            <pc:sldMk cId="0" sldId="276"/>
            <ac:spMk id="453" creationId="{00000000-0000-0000-0000-000000000000}"/>
          </ac:spMkLst>
        </pc:spChg>
        <pc:spChg chg="mod">
          <ac:chgData name="Dvir Ben Simon" userId="301eae1a-23c1-4ba4-8cff-ed2769a52832" providerId="ADAL" clId="{7C88C5D1-F43A-4713-BB29-7A0766C38673}" dt="2023-01-22T13:39:02.247" v="93" actId="1038"/>
          <ac:spMkLst>
            <pc:docMk/>
            <pc:sldMk cId="0" sldId="276"/>
            <ac:spMk id="454" creationId="{00000000-0000-0000-0000-000000000000}"/>
          </ac:spMkLst>
        </pc:spChg>
        <pc:grpChg chg="mod">
          <ac:chgData name="Dvir Ben Simon" userId="301eae1a-23c1-4ba4-8cff-ed2769a52832" providerId="ADAL" clId="{7C88C5D1-F43A-4713-BB29-7A0766C38673}" dt="2023-01-22T13:36:41.312" v="5" actId="1076"/>
          <ac:grpSpMkLst>
            <pc:docMk/>
            <pc:sldMk cId="0" sldId="276"/>
            <ac:grpSpMk id="448" creationId="{00000000-0000-0000-0000-000000000000}"/>
          </ac:grpSpMkLst>
        </pc:grpChg>
        <pc:picChg chg="add mod">
          <ac:chgData name="Dvir Ben Simon" userId="301eae1a-23c1-4ba4-8cff-ed2769a52832" providerId="ADAL" clId="{7C88C5D1-F43A-4713-BB29-7A0766C38673}" dt="2023-01-22T13:36:45.405" v="6" actId="1076"/>
          <ac:picMkLst>
            <pc:docMk/>
            <pc:sldMk cId="0" sldId="276"/>
            <ac:picMk id="2" creationId="{A1BD9F29-CEAB-AE69-A7A6-197B93C40BFB}"/>
          </ac:picMkLst>
        </pc:picChg>
        <pc:picChg chg="del mod">
          <ac:chgData name="Dvir Ben Simon" userId="301eae1a-23c1-4ba4-8cff-ed2769a52832" providerId="ADAL" clId="{7C88C5D1-F43A-4713-BB29-7A0766C38673}" dt="2023-01-22T13:34:23.007" v="1" actId="478"/>
          <ac:picMkLst>
            <pc:docMk/>
            <pc:sldMk cId="0" sldId="276"/>
            <ac:picMk id="455" creationId="{00000000-0000-0000-0000-000000000000}"/>
          </ac:picMkLst>
        </pc:picChg>
      </pc:sldChg>
      <pc:sldChg chg="addSp delSp modSp mod delAnim modAnim">
        <pc:chgData name="Dvir Ben Simon" userId="301eae1a-23c1-4ba4-8cff-ed2769a52832" providerId="ADAL" clId="{7C88C5D1-F43A-4713-BB29-7A0766C38673}" dt="2023-01-22T13:37:31.185" v="9" actId="1076"/>
        <pc:sldMkLst>
          <pc:docMk/>
          <pc:sldMk cId="0" sldId="277"/>
        </pc:sldMkLst>
        <pc:picChg chg="add mod">
          <ac:chgData name="Dvir Ben Simon" userId="301eae1a-23c1-4ba4-8cff-ed2769a52832" providerId="ADAL" clId="{7C88C5D1-F43A-4713-BB29-7A0766C38673}" dt="2023-01-22T13:37:31.185" v="9" actId="1076"/>
          <ac:picMkLst>
            <pc:docMk/>
            <pc:sldMk cId="0" sldId="277"/>
            <ac:picMk id="2" creationId="{799457A0-EDCE-94C5-E56B-9ECBBEDDD71C}"/>
          </ac:picMkLst>
        </pc:picChg>
        <pc:picChg chg="del">
          <ac:chgData name="Dvir Ben Simon" userId="301eae1a-23c1-4ba4-8cff-ed2769a52832" providerId="ADAL" clId="{7C88C5D1-F43A-4713-BB29-7A0766C38673}" dt="2023-01-22T13:36:54.480" v="7" actId="478"/>
          <ac:picMkLst>
            <pc:docMk/>
            <pc:sldMk cId="0" sldId="277"/>
            <ac:picMk id="47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72c4d85c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72c4d85c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6c3836ce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1d6c3836ce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da3e6adf5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1da3e6adf5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6c3836ce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d6c3836ce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da3e6adf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1da3e6adf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d72c4d85c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1d72c4d85cf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a3e6adf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1" name="Google Shape;541;g1da3e6adf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da3e6adf5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g1da3e6adf5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da4185fd1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1da4185fd1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d6c3836cea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1d6c3836cea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d72c4d85c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1d72c4d85c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6c3836ce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d6c3836ce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6c3836ce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1d6c3836ce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3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1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1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1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1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1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1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1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1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1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1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41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1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1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1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>
            <a:spLocks noGrp="1"/>
          </p:cNvSpPr>
          <p:nvPr>
            <p:ph type="title"/>
          </p:nvPr>
        </p:nvSpPr>
        <p:spPr>
          <a:xfrm>
            <a:off x="4789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ubTitle" idx="1"/>
          </p:nvPr>
        </p:nvSpPr>
        <p:spPr>
          <a:xfrm>
            <a:off x="4790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3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3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3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3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3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3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3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3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3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3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3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3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4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4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4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4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4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4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4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4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4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4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4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4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4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4" name="Google Shape;64;p35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5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5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5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5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5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title" idx="2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title" idx="3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title" idx="5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6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6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6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6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6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6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6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6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6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6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6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6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6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7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7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7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7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7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7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7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7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7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7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7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7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7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7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1" name="Google Shape;111;p38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8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8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8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8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8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9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39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39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9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9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9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9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9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9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9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9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9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9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9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9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0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5" name="Google Shape;135;p40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6" name="Google Shape;136;p40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8" name="Google Shape;138;p40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40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0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0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0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0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0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gif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1F7Ej_PZ1ao?feature=oembed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rDF2EcABJXs?feature=oembed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L1IKLPAvfo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>
            <a:spLocks noGrp="1"/>
          </p:cNvSpPr>
          <p:nvPr>
            <p:ph type="ctrTitle"/>
          </p:nvPr>
        </p:nvSpPr>
        <p:spPr>
          <a:xfrm>
            <a:off x="2625224" y="1706794"/>
            <a:ext cx="4199323" cy="1159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6000"/>
              <a:t>StayAwake</a:t>
            </a:r>
            <a:endParaRPr sz="6000"/>
          </a:p>
        </p:txBody>
      </p:sp>
      <p:sp>
        <p:nvSpPr>
          <p:cNvPr id="176" name="Google Shape;176;p1"/>
          <p:cNvSpPr txBox="1">
            <a:spLocks noGrp="1"/>
          </p:cNvSpPr>
          <p:nvPr>
            <p:ph type="subTitle" idx="1"/>
          </p:nvPr>
        </p:nvSpPr>
        <p:spPr>
          <a:xfrm>
            <a:off x="2676996" y="2645168"/>
            <a:ext cx="4048800" cy="57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/>
              <a:t>Driver Drowsiness Detection system</a:t>
            </a:r>
            <a:endParaRPr/>
          </a:p>
        </p:txBody>
      </p:sp>
      <p:pic>
        <p:nvPicPr>
          <p:cNvPr id="177" name="Google Shape;177;p1"/>
          <p:cNvPicPr preferRelativeResize="0"/>
          <p:nvPr/>
        </p:nvPicPr>
        <p:blipFill rotWithShape="1">
          <a:blip r:embed="rId3">
            <a:alphaModFix/>
          </a:blip>
          <a:srcRect l="6087" t="5924" r="6900" b="5131"/>
          <a:stretch/>
        </p:blipFill>
        <p:spPr>
          <a:xfrm>
            <a:off x="3821152" y="142015"/>
            <a:ext cx="1501697" cy="1159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"/>
          <p:cNvSpPr txBox="1"/>
          <p:nvPr/>
        </p:nvSpPr>
        <p:spPr>
          <a:xfrm>
            <a:off x="1556566" y="1222246"/>
            <a:ext cx="6030868" cy="70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Capstone Project Phase B</a:t>
            </a:r>
            <a:endParaRPr/>
          </a:p>
        </p:txBody>
      </p:sp>
      <p:sp>
        <p:nvSpPr>
          <p:cNvPr id="179" name="Google Shape;179;p1"/>
          <p:cNvSpPr txBox="1"/>
          <p:nvPr/>
        </p:nvSpPr>
        <p:spPr>
          <a:xfrm>
            <a:off x="2987125" y="3077700"/>
            <a:ext cx="389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Supervisor: Aliza Attal</a:t>
            </a: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/>
          </a:p>
        </p:txBody>
      </p:sp>
      <p:sp>
        <p:nvSpPr>
          <p:cNvPr id="180" name="Google Shape;180;p1"/>
          <p:cNvSpPr txBox="1"/>
          <p:nvPr/>
        </p:nvSpPr>
        <p:spPr>
          <a:xfrm>
            <a:off x="3305633" y="3563850"/>
            <a:ext cx="2672580" cy="122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Students: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Dvir Ben-Simon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Arik Zagdon</a:t>
            </a:r>
            <a:endParaRPr/>
          </a:p>
        </p:txBody>
      </p:sp>
      <p:sp>
        <p:nvSpPr>
          <p:cNvPr id="181" name="Google Shape;181;p1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d72c4d85cf_0_15"/>
          <p:cNvSpPr txBox="1">
            <a:spLocks noGrp="1"/>
          </p:cNvSpPr>
          <p:nvPr>
            <p:ph type="title"/>
          </p:nvPr>
        </p:nvSpPr>
        <p:spPr>
          <a:xfrm>
            <a:off x="2471095" y="227925"/>
            <a:ext cx="5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>
                <a:solidFill>
                  <a:schemeClr val="dk2"/>
                </a:solidFill>
              </a:rPr>
              <a:t>System Hardware Components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307" name="Google Shape;307;g1d72c4d85cf_0_15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endParaRPr/>
          </a:p>
        </p:txBody>
      </p:sp>
      <p:pic>
        <p:nvPicPr>
          <p:cNvPr id="308" name="Google Shape;308;g1d72c4d85cf_0_15"/>
          <p:cNvPicPr preferRelativeResize="0"/>
          <p:nvPr/>
        </p:nvPicPr>
        <p:blipFill rotWithShape="1">
          <a:blip r:embed="rId3">
            <a:alphaModFix/>
          </a:blip>
          <a:srcRect l="19857" t="20335" r="30034" b="14717"/>
          <a:stretch/>
        </p:blipFill>
        <p:spPr>
          <a:xfrm rot="10800000">
            <a:off x="1510850" y="2112175"/>
            <a:ext cx="3171269" cy="185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d72c4d85cf_0_15"/>
          <p:cNvSpPr txBox="1"/>
          <p:nvPr/>
        </p:nvSpPr>
        <p:spPr>
          <a:xfrm>
            <a:off x="2986346" y="1214525"/>
            <a:ext cx="317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4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System Assembled </a:t>
            </a:r>
            <a:endParaRPr/>
          </a:p>
        </p:txBody>
      </p:sp>
      <p:pic>
        <p:nvPicPr>
          <p:cNvPr id="310" name="Google Shape;310;g1d72c4d85cf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50" y="2201125"/>
            <a:ext cx="2960525" cy="17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1" descr="תמונה שמכילה אדם, קיר, מקורה, צעירים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620" y="1529203"/>
            <a:ext cx="3604911" cy="27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1"/>
          <p:cNvSpPr txBox="1"/>
          <p:nvPr/>
        </p:nvSpPr>
        <p:spPr>
          <a:xfrm>
            <a:off x="-100725" y="2062870"/>
            <a:ext cx="49629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</a:rPr>
              <a:t>Face detection and point landmark extraction using </a:t>
            </a:r>
            <a:r>
              <a:rPr lang="en-US" sz="2400" b="1">
                <a:solidFill>
                  <a:schemeClr val="accent6"/>
                </a:solidFill>
              </a:rPr>
              <a:t>Dlib library, giving us 68 landmark points of the face</a:t>
            </a:r>
            <a:endParaRPr sz="2400" b="1" i="0" u="none" strike="noStrike" cap="none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endParaRPr sz="3200" b="1">
              <a:solidFill>
                <a:schemeClr val="accent6"/>
              </a:solidFill>
            </a:endParaRPr>
          </a:p>
        </p:txBody>
      </p:sp>
      <p:sp>
        <p:nvSpPr>
          <p:cNvPr id="317" name="Google Shape;317;p11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  <a:endParaRPr/>
          </a:p>
        </p:txBody>
      </p:sp>
      <p:sp>
        <p:nvSpPr>
          <p:cNvPr id="318" name="Google Shape;318;p11"/>
          <p:cNvSpPr txBox="1">
            <a:spLocks noGrp="1"/>
          </p:cNvSpPr>
          <p:nvPr>
            <p:ph type="title"/>
          </p:nvPr>
        </p:nvSpPr>
        <p:spPr>
          <a:xfrm>
            <a:off x="1891845" y="373275"/>
            <a:ext cx="5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100">
                <a:solidFill>
                  <a:schemeClr val="dk2"/>
                </a:solidFill>
              </a:rPr>
              <a:t>System Software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319" name="Google Shape;319;p11"/>
          <p:cNvSpPr txBox="1">
            <a:spLocks noGrp="1"/>
          </p:cNvSpPr>
          <p:nvPr>
            <p:ph type="title"/>
          </p:nvPr>
        </p:nvSpPr>
        <p:spPr>
          <a:xfrm>
            <a:off x="-636996" y="1200776"/>
            <a:ext cx="60357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400"/>
              <a:t>How does it work?</a:t>
            </a:r>
            <a:endParaRPr sz="3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 txBox="1">
            <a:spLocks noGrp="1"/>
          </p:cNvSpPr>
          <p:nvPr>
            <p:ph type="title"/>
          </p:nvPr>
        </p:nvSpPr>
        <p:spPr>
          <a:xfrm>
            <a:off x="1725204" y="591176"/>
            <a:ext cx="60357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/>
              <a:t>How does it work?</a:t>
            </a:r>
            <a:endParaRPr sz="4400"/>
          </a:p>
        </p:txBody>
      </p:sp>
      <p:pic>
        <p:nvPicPr>
          <p:cNvPr id="325" name="Google Shape;325;p12" descr="תמונה שמכילה טקסט, מכשיר, מד, לוח בקרה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6362" y="1907473"/>
            <a:ext cx="2215853" cy="158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4270" y="1907473"/>
            <a:ext cx="2240604" cy="15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 txBox="1"/>
          <p:nvPr/>
        </p:nvSpPr>
        <p:spPr>
          <a:xfrm>
            <a:off x="816311" y="3633252"/>
            <a:ext cx="7571700" cy="85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8" name="Google Shape;328;p12"/>
          <p:cNvSpPr txBox="1"/>
          <p:nvPr/>
        </p:nvSpPr>
        <p:spPr>
          <a:xfrm>
            <a:off x="2520571" y="1261076"/>
            <a:ext cx="4163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Closed Eye detection</a:t>
            </a:r>
            <a:endParaRPr/>
          </a:p>
        </p:txBody>
      </p:sp>
      <p:sp>
        <p:nvSpPr>
          <p:cNvPr id="329" name="Google Shape;329;p12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endParaRPr/>
          </a:p>
        </p:txBody>
      </p:sp>
      <p:sp>
        <p:nvSpPr>
          <p:cNvPr id="330" name="Google Shape;330;p12"/>
          <p:cNvSpPr txBox="1">
            <a:spLocks noGrp="1"/>
          </p:cNvSpPr>
          <p:nvPr>
            <p:ph type="title"/>
          </p:nvPr>
        </p:nvSpPr>
        <p:spPr>
          <a:xfrm>
            <a:off x="1886082" y="169375"/>
            <a:ext cx="5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100">
                <a:solidFill>
                  <a:schemeClr val="dk2"/>
                </a:solidFill>
              </a:rPr>
              <a:t>System Software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331" name="Google Shape;331;p12"/>
          <p:cNvSpPr txBox="1"/>
          <p:nvPr/>
        </p:nvSpPr>
        <p:spPr>
          <a:xfrm>
            <a:off x="1111975" y="4498525"/>
            <a:ext cx="588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Average EAR from both eyes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"/>
          <p:cNvSpPr txBox="1">
            <a:spLocks noGrp="1"/>
          </p:cNvSpPr>
          <p:nvPr>
            <p:ph type="title"/>
          </p:nvPr>
        </p:nvSpPr>
        <p:spPr>
          <a:xfrm>
            <a:off x="1708704" y="766222"/>
            <a:ext cx="6035561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/>
              <a:t>How does it work?</a:t>
            </a:r>
            <a:endParaRPr sz="4400"/>
          </a:p>
        </p:txBody>
      </p:sp>
      <p:sp>
        <p:nvSpPr>
          <p:cNvPr id="337" name="Google Shape;337;p13"/>
          <p:cNvSpPr txBox="1"/>
          <p:nvPr/>
        </p:nvSpPr>
        <p:spPr>
          <a:xfrm>
            <a:off x="2449726" y="1493300"/>
            <a:ext cx="4428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8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Open Mouth </a:t>
            </a: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Detection</a:t>
            </a: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219" y="2018324"/>
            <a:ext cx="2943911" cy="175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3" descr="תמונה שמכילה סגור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0358" y="2018324"/>
            <a:ext cx="2943907" cy="175331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3"/>
          <p:cNvSpPr txBox="1"/>
          <p:nvPr/>
        </p:nvSpPr>
        <p:spPr>
          <a:xfrm>
            <a:off x="0" y="4012947"/>
            <a:ext cx="9363079" cy="72866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1" name="Google Shape;341;p13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/>
          </p:nvPr>
        </p:nvSpPr>
        <p:spPr>
          <a:xfrm>
            <a:off x="1869582" y="193525"/>
            <a:ext cx="5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100">
                <a:solidFill>
                  <a:schemeClr val="dk2"/>
                </a:solidFill>
              </a:rPr>
              <a:t>System Software</a:t>
            </a:r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"/>
          <p:cNvSpPr txBox="1">
            <a:spLocks noGrp="1"/>
          </p:cNvSpPr>
          <p:nvPr>
            <p:ph type="title"/>
          </p:nvPr>
        </p:nvSpPr>
        <p:spPr>
          <a:xfrm>
            <a:off x="1554219" y="670999"/>
            <a:ext cx="6035561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4400"/>
              <a:t>How does it work?</a:t>
            </a:r>
            <a:endParaRPr sz="4400"/>
          </a:p>
        </p:txBody>
      </p:sp>
      <p:sp>
        <p:nvSpPr>
          <p:cNvPr id="348" name="Google Shape;348;p14"/>
          <p:cNvSpPr txBox="1"/>
          <p:nvPr/>
        </p:nvSpPr>
        <p:spPr>
          <a:xfrm>
            <a:off x="2088714" y="1493299"/>
            <a:ext cx="4966570" cy="5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Head </a:t>
            </a:r>
            <a:r>
              <a:rPr lang="en-US" sz="28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Pose</a:t>
            </a: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 Detection</a:t>
            </a:r>
            <a:endParaRPr/>
          </a:p>
        </p:txBody>
      </p:sp>
      <p:sp>
        <p:nvSpPr>
          <p:cNvPr id="349" name="Google Shape;349;p14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/>
          </p:nvPr>
        </p:nvSpPr>
        <p:spPr>
          <a:xfrm>
            <a:off x="1715095" y="180425"/>
            <a:ext cx="5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100">
                <a:solidFill>
                  <a:schemeClr val="dk2"/>
                </a:solidFill>
              </a:rPr>
              <a:t>System Software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351" name="Google Shape;35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2094525"/>
            <a:ext cx="3004075" cy="28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1615165" y="921229"/>
            <a:ext cx="6035561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400"/>
              <a:t>StayAwake System</a:t>
            </a:r>
            <a:endParaRPr sz="4400"/>
          </a:p>
        </p:txBody>
      </p:sp>
      <p:sp>
        <p:nvSpPr>
          <p:cNvPr id="357" name="Google Shape;357;p8"/>
          <p:cNvSpPr txBox="1"/>
          <p:nvPr/>
        </p:nvSpPr>
        <p:spPr>
          <a:xfrm>
            <a:off x="142165" y="2072734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Driver fatigue analyzation</a:t>
            </a:r>
            <a:endParaRPr/>
          </a:p>
        </p:txBody>
      </p:sp>
      <p:sp>
        <p:nvSpPr>
          <p:cNvPr id="358" name="Google Shape;358;p8"/>
          <p:cNvSpPr txBox="1"/>
          <p:nvPr/>
        </p:nvSpPr>
        <p:spPr>
          <a:xfrm>
            <a:off x="3819230" y="2072734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Hazard mode</a:t>
            </a:r>
            <a:endParaRPr/>
          </a:p>
        </p:txBody>
      </p:sp>
      <p:sp>
        <p:nvSpPr>
          <p:cNvPr id="359" name="Google Shape;359;p8"/>
          <p:cNvSpPr txBox="1"/>
          <p:nvPr/>
        </p:nvSpPr>
        <p:spPr>
          <a:xfrm>
            <a:off x="1059397" y="2976104"/>
            <a:ext cx="2835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Blinks per minute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Yawning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Snooze</a:t>
            </a:r>
            <a:endParaRPr/>
          </a:p>
        </p:txBody>
      </p:sp>
      <p:sp>
        <p:nvSpPr>
          <p:cNvPr id="360" name="Google Shape;360;p8"/>
          <p:cNvSpPr txBox="1"/>
          <p:nvPr/>
        </p:nvSpPr>
        <p:spPr>
          <a:xfrm>
            <a:off x="4898087" y="2687179"/>
            <a:ext cx="2032929" cy="11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Eye closed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 fallen</a:t>
            </a:r>
            <a:endParaRPr/>
          </a:p>
        </p:txBody>
      </p:sp>
      <p:sp>
        <p:nvSpPr>
          <p:cNvPr id="361" name="Google Shape;361;p8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"/>
          <p:cNvSpPr txBox="1">
            <a:spLocks noGrp="1"/>
          </p:cNvSpPr>
          <p:nvPr>
            <p:ph type="title"/>
          </p:nvPr>
        </p:nvSpPr>
        <p:spPr>
          <a:xfrm>
            <a:off x="1361414" y="713072"/>
            <a:ext cx="6035561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400"/>
              <a:t>StayAwake System</a:t>
            </a:r>
            <a:endParaRPr sz="4400"/>
          </a:p>
        </p:txBody>
      </p:sp>
      <p:pic>
        <p:nvPicPr>
          <p:cNvPr id="367" name="Google Shape;3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755" y="1385849"/>
            <a:ext cx="5530040" cy="297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9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"/>
          <p:cNvSpPr txBox="1"/>
          <p:nvPr/>
        </p:nvSpPr>
        <p:spPr>
          <a:xfrm>
            <a:off x="2142004" y="981784"/>
            <a:ext cx="3704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3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Blinks per minute</a:t>
            </a:r>
            <a:endParaRPr sz="2300"/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4" name="Google Shape;374;p15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Driver </a:t>
            </a:r>
            <a:r>
              <a:rPr lang="en-US" sz="32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fatigue</a:t>
            </a: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 analyzation</a:t>
            </a:r>
            <a:endParaRPr/>
          </a:p>
        </p:txBody>
      </p:sp>
      <p:sp>
        <p:nvSpPr>
          <p:cNvPr id="375" name="Google Shape;375;p15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  <a:endParaRPr/>
          </a:p>
        </p:txBody>
      </p:sp>
      <p:grpSp>
        <p:nvGrpSpPr>
          <p:cNvPr id="376" name="Google Shape;376;p15"/>
          <p:cNvGrpSpPr/>
          <p:nvPr/>
        </p:nvGrpSpPr>
        <p:grpSpPr>
          <a:xfrm>
            <a:off x="3971275" y="3142730"/>
            <a:ext cx="4287032" cy="1936058"/>
            <a:chOff x="2446800" y="3025355"/>
            <a:chExt cx="4287032" cy="1936058"/>
          </a:xfrm>
        </p:grpSpPr>
        <p:pic>
          <p:nvPicPr>
            <p:cNvPr id="377" name="Google Shape;377;p15"/>
            <p:cNvPicPr preferRelativeResize="0"/>
            <p:nvPr/>
          </p:nvPicPr>
          <p:blipFill rotWithShape="1">
            <a:blip r:embed="rId3">
              <a:alphaModFix/>
            </a:blip>
            <a:srcRect l="1013" t="15561" r="1590" b="6888"/>
            <a:stretch/>
          </p:blipFill>
          <p:spPr>
            <a:xfrm>
              <a:off x="2446800" y="3025355"/>
              <a:ext cx="4287032" cy="1936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15"/>
            <p:cNvSpPr/>
            <p:nvPr/>
          </p:nvSpPr>
          <p:spPr>
            <a:xfrm>
              <a:off x="4299000" y="4003200"/>
              <a:ext cx="242700" cy="209100"/>
            </a:xfrm>
            <a:prstGeom prst="rect">
              <a:avLst/>
            </a:prstGeom>
            <a:solidFill>
              <a:srgbClr val="FE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 txBox="1"/>
            <p:nvPr/>
          </p:nvSpPr>
          <p:spPr>
            <a:xfrm>
              <a:off x="4228500" y="3969300"/>
              <a:ext cx="403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&lt; 0.19</a:t>
              </a:r>
              <a:endParaRPr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0" name="Google Shape;380;p15"/>
          <p:cNvSpPr txBox="1"/>
          <p:nvPr/>
        </p:nvSpPr>
        <p:spPr>
          <a:xfrm>
            <a:off x="1989600" y="1394775"/>
            <a:ext cx="73068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the number of detected blinks per minute, using the eye aspect ratio calculated in each frame. T</a:t>
            </a:r>
            <a:r>
              <a:rPr lang="en-US" sz="1800"/>
              <a:t>he EAR should be below 0.2 and blink duration between 50 ms to 150 ms </a:t>
            </a:r>
            <a:endParaRPr sz="18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28575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blinks per minute exceed 25 blinks, it</a:t>
            </a:r>
            <a:r>
              <a:rPr lang="en-US" sz="1800"/>
              <a:t> add a fatigue sign to drowsy indicator variable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 t="3468" b="18933"/>
          <a:stretch/>
        </p:blipFill>
        <p:spPr>
          <a:xfrm>
            <a:off x="143275" y="2892825"/>
            <a:ext cx="1925250" cy="21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 txBox="1"/>
          <p:nvPr/>
        </p:nvSpPr>
        <p:spPr>
          <a:xfrm>
            <a:off x="2103300" y="989975"/>
            <a:ext cx="1465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Yawning </a:t>
            </a:r>
            <a:endParaRPr sz="1000"/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Driver </a:t>
            </a:r>
            <a:r>
              <a:rPr lang="en-US" sz="32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fatigue</a:t>
            </a: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 analyzation</a:t>
            </a:r>
            <a:endParaRPr/>
          </a:p>
        </p:txBody>
      </p:sp>
      <p:sp>
        <p:nvSpPr>
          <p:cNvPr id="388" name="Google Shape;388;p16"/>
          <p:cNvSpPr txBox="1"/>
          <p:nvPr/>
        </p:nvSpPr>
        <p:spPr>
          <a:xfrm>
            <a:off x="1763675" y="1563350"/>
            <a:ext cx="6737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dirty="0"/>
              <a:t>Detect yaw using mouth aspect ratio that calculated in each frame The MAR should be higher than 0.2</a:t>
            </a:r>
            <a:endParaRPr sz="1800"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If yawning is occurred, It add to the drowsy indicator variable 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9" name="Google Shape;389;p16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  <a:endParaRPr/>
          </a:p>
        </p:txBody>
      </p:sp>
      <p:grpSp>
        <p:nvGrpSpPr>
          <p:cNvPr id="390" name="Google Shape;390;p16"/>
          <p:cNvGrpSpPr/>
          <p:nvPr/>
        </p:nvGrpSpPr>
        <p:grpSpPr>
          <a:xfrm>
            <a:off x="2741821" y="2958522"/>
            <a:ext cx="3965170" cy="1899401"/>
            <a:chOff x="2741822" y="2958522"/>
            <a:chExt cx="3965170" cy="1899401"/>
          </a:xfrm>
        </p:grpSpPr>
        <p:grpSp>
          <p:nvGrpSpPr>
            <p:cNvPr id="391" name="Google Shape;391;p16"/>
            <p:cNvGrpSpPr/>
            <p:nvPr/>
          </p:nvGrpSpPr>
          <p:grpSpPr>
            <a:xfrm>
              <a:off x="2741821" y="2958522"/>
              <a:ext cx="3965170" cy="1899401"/>
              <a:chOff x="2589422" y="2577522"/>
              <a:chExt cx="3965170" cy="1899401"/>
            </a:xfrm>
          </p:grpSpPr>
          <p:pic>
            <p:nvPicPr>
              <p:cNvPr id="392" name="Google Shape;392;p16"/>
              <p:cNvPicPr preferRelativeResize="0"/>
              <p:nvPr/>
            </p:nvPicPr>
            <p:blipFill rotWithShape="1">
              <a:blip r:embed="rId3">
                <a:alphaModFix/>
              </a:blip>
              <a:srcRect l="2897" t="26551" r="14328" b="12827"/>
              <a:stretch/>
            </p:blipFill>
            <p:spPr>
              <a:xfrm>
                <a:off x="2589421" y="2577522"/>
                <a:ext cx="3965170" cy="18994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16"/>
              <p:cNvSpPr/>
              <p:nvPr/>
            </p:nvSpPr>
            <p:spPr>
              <a:xfrm>
                <a:off x="6316250" y="2824425"/>
                <a:ext cx="184800" cy="84000"/>
              </a:xfrm>
              <a:prstGeom prst="rect">
                <a:avLst/>
              </a:prstGeom>
              <a:solidFill>
                <a:srgbClr val="FAC6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94" name="Google Shape;394;p16"/>
            <p:cNvPicPr preferRelativeResize="0"/>
            <p:nvPr/>
          </p:nvPicPr>
          <p:blipFill rotWithShape="1">
            <a:blip r:embed="rId4">
              <a:alphaModFix/>
            </a:blip>
            <a:srcRect l="86016" t="70331" r="10859" b="24793"/>
            <a:stretch/>
          </p:blipFill>
          <p:spPr>
            <a:xfrm>
              <a:off x="6485200" y="3208225"/>
              <a:ext cx="137475" cy="121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16"/>
          <p:cNvPicPr preferRelativeResize="0"/>
          <p:nvPr/>
        </p:nvPicPr>
        <p:blipFill rotWithShape="1">
          <a:blip r:embed="rId5">
            <a:alphaModFix/>
          </a:blip>
          <a:srcRect l="2738" r="4737" b="17403"/>
          <a:stretch/>
        </p:blipFill>
        <p:spPr>
          <a:xfrm>
            <a:off x="367375" y="2726013"/>
            <a:ext cx="1735925" cy="22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6"/>
          <p:cNvSpPr/>
          <p:nvPr/>
        </p:nvSpPr>
        <p:spPr>
          <a:xfrm>
            <a:off x="5120675" y="3844350"/>
            <a:ext cx="242700" cy="209100"/>
          </a:xfrm>
          <a:prstGeom prst="rect">
            <a:avLst/>
          </a:prstGeom>
          <a:solidFill>
            <a:srgbClr val="FE6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 txBox="1"/>
          <p:nvPr/>
        </p:nvSpPr>
        <p:spPr>
          <a:xfrm>
            <a:off x="5045213" y="3810446"/>
            <a:ext cx="39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0.2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7"/>
          <p:cNvSpPr txBox="1"/>
          <p:nvPr/>
        </p:nvSpPr>
        <p:spPr>
          <a:xfrm>
            <a:off x="1866500" y="926300"/>
            <a:ext cx="1227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Snooze</a:t>
            </a:r>
            <a:endParaRPr sz="2400"/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3" name="Google Shape;403;p17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Driver fatigue analyzation</a:t>
            </a:r>
            <a:endParaRPr/>
          </a:p>
        </p:txBody>
      </p:sp>
      <p:sp>
        <p:nvSpPr>
          <p:cNvPr id="404" name="Google Shape;404;p17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  <a:endParaRPr/>
          </a:p>
        </p:txBody>
      </p:sp>
      <p:grpSp>
        <p:nvGrpSpPr>
          <p:cNvPr id="405" name="Google Shape;405;p17"/>
          <p:cNvGrpSpPr/>
          <p:nvPr/>
        </p:nvGrpSpPr>
        <p:grpSpPr>
          <a:xfrm>
            <a:off x="3105530" y="2927762"/>
            <a:ext cx="4181295" cy="2170091"/>
            <a:chOff x="3267880" y="2829312"/>
            <a:chExt cx="4181295" cy="2170091"/>
          </a:xfrm>
        </p:grpSpPr>
        <p:grpSp>
          <p:nvGrpSpPr>
            <p:cNvPr id="406" name="Google Shape;406;p17"/>
            <p:cNvGrpSpPr/>
            <p:nvPr/>
          </p:nvGrpSpPr>
          <p:grpSpPr>
            <a:xfrm>
              <a:off x="3267880" y="2829312"/>
              <a:ext cx="3929808" cy="2170091"/>
              <a:chOff x="2625475" y="2358725"/>
              <a:chExt cx="4001026" cy="2294450"/>
            </a:xfrm>
          </p:grpSpPr>
          <p:grpSp>
            <p:nvGrpSpPr>
              <p:cNvPr id="407" name="Google Shape;407;p17"/>
              <p:cNvGrpSpPr/>
              <p:nvPr/>
            </p:nvGrpSpPr>
            <p:grpSpPr>
              <a:xfrm>
                <a:off x="2625475" y="2358725"/>
                <a:ext cx="4001026" cy="2294450"/>
                <a:chOff x="2625475" y="2358725"/>
                <a:chExt cx="4001026" cy="2294450"/>
              </a:xfrm>
            </p:grpSpPr>
            <p:pic>
              <p:nvPicPr>
                <p:cNvPr id="408" name="Google Shape;408;p1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625475" y="2358725"/>
                  <a:ext cx="4001026" cy="2294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09" name="Google Shape;409;p17"/>
                <p:cNvSpPr/>
                <p:nvPr/>
              </p:nvSpPr>
              <p:spPr>
                <a:xfrm>
                  <a:off x="5795175" y="3891775"/>
                  <a:ext cx="142800" cy="84000"/>
                </a:xfrm>
                <a:prstGeom prst="rect">
                  <a:avLst/>
                </a:prstGeom>
                <a:solidFill>
                  <a:srgbClr val="FAC6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0" name="Google Shape;410;p17"/>
              <p:cNvSpPr/>
              <p:nvPr/>
            </p:nvSpPr>
            <p:spPr>
              <a:xfrm>
                <a:off x="4339425" y="3501775"/>
                <a:ext cx="213600" cy="209100"/>
              </a:xfrm>
              <a:prstGeom prst="rect">
                <a:avLst/>
              </a:prstGeom>
              <a:solidFill>
                <a:srgbClr val="FE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7"/>
              <p:cNvSpPr txBox="1"/>
              <p:nvPr/>
            </p:nvSpPr>
            <p:spPr>
              <a:xfrm>
                <a:off x="4245839" y="3467879"/>
                <a:ext cx="451800" cy="2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&lt; 0.19</a:t>
                </a:r>
                <a:endParaRPr sz="6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12" name="Google Shape;412;p17"/>
            <p:cNvSpPr/>
            <p:nvPr/>
          </p:nvSpPr>
          <p:spPr>
            <a:xfrm>
              <a:off x="6307341" y="3120300"/>
              <a:ext cx="727800" cy="737400"/>
            </a:xfrm>
            <a:prstGeom prst="diamond">
              <a:avLst/>
            </a:prstGeom>
            <a:solidFill>
              <a:srgbClr val="FE6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/>
            </a:p>
          </p:txBody>
        </p:sp>
        <p:sp>
          <p:nvSpPr>
            <p:cNvPr id="413" name="Google Shape;413;p17"/>
            <p:cNvSpPr txBox="1"/>
            <p:nvPr/>
          </p:nvSpPr>
          <p:spPr>
            <a:xfrm>
              <a:off x="6307350" y="3358200"/>
              <a:ext cx="940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0.15&lt;duration&lt;0.5</a:t>
              </a:r>
              <a:endParaRPr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17"/>
            <p:cNvSpPr txBox="1"/>
            <p:nvPr/>
          </p:nvSpPr>
          <p:spPr>
            <a:xfrm>
              <a:off x="6508975" y="3261550"/>
              <a:ext cx="940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blink</a:t>
              </a:r>
              <a:endParaRPr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5" name="Google Shape;415;p17"/>
          <p:cNvSpPr txBox="1"/>
          <p:nvPr/>
        </p:nvSpPr>
        <p:spPr>
          <a:xfrm>
            <a:off x="1825775" y="1429325"/>
            <a:ext cx="65274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Detect snooze using eye aspect ratio that calculated in each frame and blink duration. The EAR should be below 0.2 and blink duration between 150 </a:t>
            </a:r>
            <a:r>
              <a:rPr lang="en-US" sz="1800" dirty="0" err="1"/>
              <a:t>ms</a:t>
            </a:r>
            <a:r>
              <a:rPr lang="en-US" sz="1800" dirty="0"/>
              <a:t> to 500ms </a:t>
            </a:r>
            <a:endParaRPr sz="18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800" dirty="0"/>
              <a:t>If snooze is occurred, It add to the drowsy indicator variable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416" name="Google Shape;4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75" y="2657800"/>
            <a:ext cx="1744151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 txBox="1">
            <a:spLocks noGrp="1"/>
          </p:cNvSpPr>
          <p:nvPr>
            <p:ph type="title"/>
          </p:nvPr>
        </p:nvSpPr>
        <p:spPr>
          <a:xfrm>
            <a:off x="478949" y="1922950"/>
            <a:ext cx="5260211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600"/>
              <a:t>Introduction</a:t>
            </a:r>
            <a:endParaRPr sz="6600"/>
          </a:p>
        </p:txBody>
      </p:sp>
      <p:sp>
        <p:nvSpPr>
          <p:cNvPr id="187" name="Google Shape;187;p2"/>
          <p:cNvSpPr txBox="1">
            <a:spLocks noGrp="1"/>
          </p:cNvSpPr>
          <p:nvPr>
            <p:ph type="subTitle" idx="1"/>
          </p:nvPr>
        </p:nvSpPr>
        <p:spPr>
          <a:xfrm>
            <a:off x="478949" y="2678343"/>
            <a:ext cx="5454117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Describe the need for the system</a:t>
            </a:r>
            <a:endParaRPr sz="2400"/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 l="23031" r="23031"/>
          <a:stretch/>
        </p:blipFill>
        <p:spPr>
          <a:xfrm>
            <a:off x="5519746" y="642000"/>
            <a:ext cx="3873000" cy="385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9" name="Google Shape;189;p2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8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Driver </a:t>
            </a:r>
            <a:r>
              <a:rPr lang="en-US" sz="28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fatigue</a:t>
            </a: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 analyzation</a:t>
            </a:r>
            <a:endParaRPr/>
          </a:p>
        </p:txBody>
      </p:sp>
      <p:graphicFrame>
        <p:nvGraphicFramePr>
          <p:cNvPr id="422" name="Google Shape;422;p18"/>
          <p:cNvGraphicFramePr/>
          <p:nvPr/>
        </p:nvGraphicFramePr>
        <p:xfrm>
          <a:off x="2024079" y="938727"/>
          <a:ext cx="5339425" cy="1219300"/>
        </p:xfrm>
        <a:graphic>
          <a:graphicData uri="http://schemas.openxmlformats.org/drawingml/2006/table">
            <a:tbl>
              <a:tblPr firstRow="1" bandRow="1">
                <a:noFill/>
                <a:tableStyleId>{13631875-9089-4A77-A998-D2481BCA1199}</a:tableStyleId>
              </a:tblPr>
              <a:tblGrid>
                <a:gridCol w="280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u="none" strike="noStrike" cap="none"/>
                        <a:t>Feature</a:t>
                      </a:r>
                      <a:r>
                        <a:rPr lang="en-US" b="1"/>
                        <a:t> </a:t>
                      </a:r>
                      <a:r>
                        <a:rPr lang="en-US" b="1" u="none" strike="noStrike" cap="none"/>
                        <a:t>Score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u="none" strike="noStrike" cap="none"/>
                        <a:t>Trigger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/>
                        <a:t>Risky blinks (B)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u="none" strike="noStrike" cap="none"/>
                        <a:t>BPM &gt; 25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u="none" strike="noStrike" cap="none"/>
                        <a:t>Yawning (</a:t>
                      </a:r>
                      <a:r>
                        <a:rPr lang="en-US"/>
                        <a:t>Y</a:t>
                      </a:r>
                      <a:r>
                        <a:rPr lang="en-US" u="none" strike="noStrike" cap="none"/>
                        <a:t>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strike="noStrike" cap="none"/>
                        <a:t>Yaw detected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none" strike="noStrike" cap="none"/>
                        <a:t>Snooze (S)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0.15s &lt; </a:t>
                      </a:r>
                      <a:r>
                        <a:rPr lang="en-US" u="none" strike="noStrike" cap="none"/>
                        <a:t>Blink duration &gt; </a:t>
                      </a:r>
                      <a:r>
                        <a:rPr lang="en-US"/>
                        <a:t>0.5s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3" name="Google Shape;423;p18"/>
          <p:cNvSpPr txBox="1"/>
          <p:nvPr/>
        </p:nvSpPr>
        <p:spPr>
          <a:xfrm>
            <a:off x="1610825" y="2217225"/>
            <a:ext cx="65937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-US" sz="1600">
                <a:solidFill>
                  <a:schemeClr val="accent6"/>
                </a:solidFill>
              </a:rPr>
              <a:t>This three features counted during five minutes time window, and when time windows is ended the system calculate driver drowsy indicator by the follow formula: </a:t>
            </a:r>
            <a:endParaRPr sz="1600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</a:pPr>
            <a:endParaRPr b="1">
              <a:solidFill>
                <a:schemeClr val="accent6"/>
              </a:solidFill>
            </a:endParaRPr>
          </a:p>
        </p:txBody>
      </p:sp>
      <p:sp>
        <p:nvSpPr>
          <p:cNvPr id="424" name="Google Shape;424;p18"/>
          <p:cNvSpPr/>
          <p:nvPr/>
        </p:nvSpPr>
        <p:spPr>
          <a:xfrm>
            <a:off x="907635" y="2816946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8"/>
          <p:cNvSpPr/>
          <p:nvPr/>
        </p:nvSpPr>
        <p:spPr>
          <a:xfrm>
            <a:off x="1079692" y="3020083"/>
            <a:ext cx="468554" cy="406454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1A45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8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/>
          </a:p>
        </p:txBody>
      </p:sp>
      <p:pic>
        <p:nvPicPr>
          <p:cNvPr id="427" name="Google Shape;4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50" y="2812800"/>
            <a:ext cx="4129850" cy="2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8"/>
          <p:cNvSpPr txBox="1"/>
          <p:nvPr/>
        </p:nvSpPr>
        <p:spPr>
          <a:xfrm>
            <a:off x="1610825" y="3284025"/>
            <a:ext cx="66912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-US" sz="1600">
                <a:solidFill>
                  <a:schemeClr val="accent6"/>
                </a:solidFill>
              </a:rPr>
              <a:t>Every time window, if the drowsy indicator is exceed 10, the fatigue level is increased by one, and appropriate message is displayed and sounded to the driver</a:t>
            </a:r>
            <a:endParaRPr sz="1600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</a:pPr>
            <a:endParaRPr b="1">
              <a:solidFill>
                <a:schemeClr val="accent6"/>
              </a:solidFill>
            </a:endParaRPr>
          </a:p>
        </p:txBody>
      </p:sp>
      <p:sp>
        <p:nvSpPr>
          <p:cNvPr id="429" name="Google Shape;429;p18"/>
          <p:cNvSpPr txBox="1"/>
          <p:nvPr/>
        </p:nvSpPr>
        <p:spPr>
          <a:xfrm>
            <a:off x="1610825" y="3969825"/>
            <a:ext cx="65937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-US" sz="1600">
                <a:solidFill>
                  <a:schemeClr val="accent6"/>
                </a:solidFill>
              </a:rPr>
              <a:t>The system have 5 different fatigue level, and every fatigue level has a different message.</a:t>
            </a:r>
            <a:endParaRPr sz="1600">
              <a:solidFill>
                <a:schemeClr val="accent6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Josefin Sans"/>
              <a:buNone/>
            </a:pP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/>
        </p:nvSpPr>
        <p:spPr>
          <a:xfrm>
            <a:off x="2077075" y="783121"/>
            <a:ext cx="26604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Eye closed</a:t>
            </a:r>
            <a:endParaRPr sz="25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5" name="Google Shape;435;p19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Hazard Mode</a:t>
            </a:r>
            <a:endParaRPr/>
          </a:p>
        </p:txBody>
      </p:sp>
      <p:sp>
        <p:nvSpPr>
          <p:cNvPr id="436" name="Google Shape;436;p19"/>
          <p:cNvSpPr txBox="1"/>
          <p:nvPr/>
        </p:nvSpPr>
        <p:spPr>
          <a:xfrm>
            <a:off x="2000863" y="1387321"/>
            <a:ext cx="678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if the eye closed for more than </a:t>
            </a:r>
            <a:r>
              <a:rPr lang="en-US" sz="1800"/>
              <a:t>500 milisecond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Sound noisy alarm in order to wake the driver up</a:t>
            </a:r>
            <a:endParaRPr sz="1800"/>
          </a:p>
        </p:txBody>
      </p:sp>
      <p:sp>
        <p:nvSpPr>
          <p:cNvPr id="437" name="Google Shape;437;p19"/>
          <p:cNvSpPr/>
          <p:nvPr/>
        </p:nvSpPr>
        <p:spPr>
          <a:xfrm>
            <a:off x="5962200" y="143300"/>
            <a:ext cx="824400" cy="74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9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  <a:endParaRPr/>
          </a:p>
        </p:txBody>
      </p:sp>
      <p:grpSp>
        <p:nvGrpSpPr>
          <p:cNvPr id="439" name="Google Shape;439;p19"/>
          <p:cNvGrpSpPr/>
          <p:nvPr/>
        </p:nvGrpSpPr>
        <p:grpSpPr>
          <a:xfrm>
            <a:off x="6130511" y="306182"/>
            <a:ext cx="493650" cy="417019"/>
            <a:chOff x="-25834600" y="3564375"/>
            <a:chExt cx="296950" cy="278050"/>
          </a:xfrm>
        </p:grpSpPr>
        <p:sp>
          <p:nvSpPr>
            <p:cNvPr id="440" name="Google Shape;440;p19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19"/>
          <p:cNvGrpSpPr/>
          <p:nvPr/>
        </p:nvGrpSpPr>
        <p:grpSpPr>
          <a:xfrm>
            <a:off x="3102467" y="2372238"/>
            <a:ext cx="5061419" cy="2507225"/>
            <a:chOff x="2325200" y="2357600"/>
            <a:chExt cx="5061419" cy="2507225"/>
          </a:xfrm>
        </p:grpSpPr>
        <p:pic>
          <p:nvPicPr>
            <p:cNvPr id="449" name="Google Shape;44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5200" y="2357600"/>
              <a:ext cx="4965025" cy="2507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0" name="Google Shape;450;p19"/>
            <p:cNvGrpSpPr/>
            <p:nvPr/>
          </p:nvGrpSpPr>
          <p:grpSpPr>
            <a:xfrm>
              <a:off x="6285473" y="2675513"/>
              <a:ext cx="1101146" cy="759596"/>
              <a:chOff x="6307341" y="3120300"/>
              <a:chExt cx="1014788" cy="737400"/>
            </a:xfrm>
          </p:grpSpPr>
          <p:sp>
            <p:nvSpPr>
              <p:cNvPr id="451" name="Google Shape;451;p19"/>
              <p:cNvSpPr/>
              <p:nvPr/>
            </p:nvSpPr>
            <p:spPr>
              <a:xfrm>
                <a:off x="6307341" y="3120300"/>
                <a:ext cx="727800" cy="737400"/>
              </a:xfrm>
              <a:prstGeom prst="diamond">
                <a:avLst/>
              </a:prstGeom>
              <a:solidFill>
                <a:srgbClr val="FE65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"/>
              </a:p>
            </p:txBody>
          </p:sp>
          <p:sp>
            <p:nvSpPr>
              <p:cNvPr id="452" name="Google Shape;452;p19"/>
              <p:cNvSpPr txBox="1"/>
              <p:nvPr/>
            </p:nvSpPr>
            <p:spPr>
              <a:xfrm>
                <a:off x="6381928" y="3361950"/>
                <a:ext cx="940200" cy="2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Blink_duration&gt;0.5</a:t>
                </a:r>
                <a:endParaRPr sz="5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53" name="Google Shape;453;p19"/>
          <p:cNvSpPr/>
          <p:nvPr/>
        </p:nvSpPr>
        <p:spPr>
          <a:xfrm>
            <a:off x="5376859" y="3643945"/>
            <a:ext cx="209700" cy="197700"/>
          </a:xfrm>
          <a:prstGeom prst="rect">
            <a:avLst/>
          </a:prstGeom>
          <a:solidFill>
            <a:srgbClr val="FE65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9"/>
          <p:cNvSpPr txBox="1"/>
          <p:nvPr/>
        </p:nvSpPr>
        <p:spPr>
          <a:xfrm>
            <a:off x="5318163" y="3571880"/>
            <a:ext cx="49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&lt; 0.19</a:t>
            </a:r>
            <a:endParaRPr sz="6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Online Media 1" title="sleep">
            <a:hlinkClick r:id="" action="ppaction://media"/>
            <a:extLst>
              <a:ext uri="{FF2B5EF4-FFF2-40B4-BE49-F238E27FC236}">
                <a16:creationId xmlns:a16="http://schemas.microsoft.com/office/drawing/2014/main" id="{A1BD9F29-CEAB-AE69-A7A6-197B93C40B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06636" y="2989150"/>
            <a:ext cx="2540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6c3836cea_1_3"/>
          <p:cNvSpPr txBox="1"/>
          <p:nvPr/>
        </p:nvSpPr>
        <p:spPr>
          <a:xfrm>
            <a:off x="2142000" y="856096"/>
            <a:ext cx="26604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F</a:t>
            </a:r>
            <a:r>
              <a:rPr lang="en-US" sz="28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all</a:t>
            </a:r>
            <a:r>
              <a:rPr lang="en-US" sz="28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ing head</a:t>
            </a:r>
            <a:endParaRPr/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34290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</a:pPr>
            <a:endParaRPr sz="2800" b="1" i="0" u="none" strike="noStrike" cap="none">
              <a:solidFill>
                <a:schemeClr val="accent6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61" name="Google Shape;461;g1d6c3836cea_1_3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Hazard Mode</a:t>
            </a:r>
            <a:endParaRPr/>
          </a:p>
        </p:txBody>
      </p:sp>
      <p:sp>
        <p:nvSpPr>
          <p:cNvPr id="462" name="Google Shape;462;g1d6c3836cea_1_3"/>
          <p:cNvSpPr txBox="1"/>
          <p:nvPr/>
        </p:nvSpPr>
        <p:spPr>
          <a:xfrm>
            <a:off x="2076963" y="1381083"/>
            <a:ext cx="6091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if the head angle dedicated as fallen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Sound noisy alarm in order to wake the driver up</a:t>
            </a:r>
            <a:endParaRPr sz="1800"/>
          </a:p>
        </p:txBody>
      </p:sp>
      <p:sp>
        <p:nvSpPr>
          <p:cNvPr id="463" name="Google Shape;463;g1d6c3836cea_1_3"/>
          <p:cNvSpPr/>
          <p:nvPr/>
        </p:nvSpPr>
        <p:spPr>
          <a:xfrm>
            <a:off x="5943713" y="108798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4" name="Google Shape;464;g1d6c3836cea_1_3"/>
          <p:cNvGrpSpPr/>
          <p:nvPr/>
        </p:nvGrpSpPr>
        <p:grpSpPr>
          <a:xfrm>
            <a:off x="6106210" y="287269"/>
            <a:ext cx="486731" cy="455752"/>
            <a:chOff x="-25834600" y="3564375"/>
            <a:chExt cx="296950" cy="278050"/>
          </a:xfrm>
        </p:grpSpPr>
        <p:sp>
          <p:nvSpPr>
            <p:cNvPr id="465" name="Google Shape;465;g1d6c3836cea_1_3"/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d6c3836cea_1_3"/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1d6c3836cea_1_3"/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1d6c3836cea_1_3"/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d6c3836cea_1_3"/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1d6c3836cea_1_3"/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d6c3836cea_1_3"/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d6c3836cea_1_3"/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g1d6c3836cea_1_3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  <a:endParaRPr/>
          </a:p>
        </p:txBody>
      </p:sp>
      <p:pic>
        <p:nvPicPr>
          <p:cNvPr id="474" name="Google Shape;474;g1d6c3836cea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38" y="2437283"/>
            <a:ext cx="3735095" cy="254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nline Media 1" title="head fall">
            <a:hlinkClick r:id="" action="ppaction://media"/>
            <a:extLst>
              <a:ext uri="{FF2B5EF4-FFF2-40B4-BE49-F238E27FC236}">
                <a16:creationId xmlns:a16="http://schemas.microsoft.com/office/drawing/2014/main" id="{799457A0-EDCE-94C5-E56B-9ECBBEDDD7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76738" y="2780956"/>
            <a:ext cx="2540000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a3e6adf56_0_49"/>
          <p:cNvSpPr txBox="1">
            <a:spLocks noGrp="1"/>
          </p:cNvSpPr>
          <p:nvPr>
            <p:ph type="title"/>
          </p:nvPr>
        </p:nvSpPr>
        <p:spPr>
          <a:xfrm>
            <a:off x="977997" y="1945253"/>
            <a:ext cx="78315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600"/>
              <a:t>Project Diagram</a:t>
            </a:r>
            <a:endParaRPr sz="6600"/>
          </a:p>
        </p:txBody>
      </p:sp>
      <p:sp>
        <p:nvSpPr>
          <p:cNvPr id="481" name="Google Shape;481;g1da3e6adf56_0_49"/>
          <p:cNvSpPr txBox="1"/>
          <p:nvPr/>
        </p:nvSpPr>
        <p:spPr>
          <a:xfrm>
            <a:off x="8548827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0"/>
          <p:cNvSpPr txBox="1">
            <a:spLocks noGrp="1"/>
          </p:cNvSpPr>
          <p:nvPr>
            <p:ph type="title"/>
          </p:nvPr>
        </p:nvSpPr>
        <p:spPr>
          <a:xfrm>
            <a:off x="3489389" y="-134745"/>
            <a:ext cx="23556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Use Case</a:t>
            </a:r>
            <a:endParaRPr sz="2800"/>
          </a:p>
        </p:txBody>
      </p:sp>
      <p:pic>
        <p:nvPicPr>
          <p:cNvPr id="487" name="Google Shape;48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590" y="445698"/>
            <a:ext cx="5503093" cy="463182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  <a:endParaRPr/>
          </a:p>
        </p:txBody>
      </p:sp>
      <p:sp>
        <p:nvSpPr>
          <p:cNvPr id="489" name="Google Shape;489;p20"/>
          <p:cNvSpPr/>
          <p:nvPr/>
        </p:nvSpPr>
        <p:spPr>
          <a:xfrm>
            <a:off x="3394275" y="4163350"/>
            <a:ext cx="791400" cy="413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Display Message on monitor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1"/>
          <p:cNvSpPr txBox="1">
            <a:spLocks noGrp="1"/>
          </p:cNvSpPr>
          <p:nvPr>
            <p:ph type="title"/>
          </p:nvPr>
        </p:nvSpPr>
        <p:spPr>
          <a:xfrm>
            <a:off x="2679876" y="66146"/>
            <a:ext cx="3784247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Package Diagram</a:t>
            </a:r>
            <a:endParaRPr sz="2800"/>
          </a:p>
        </p:txBody>
      </p:sp>
      <p:sp>
        <p:nvSpPr>
          <p:cNvPr id="495" name="Google Shape;495;p21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  <a:endParaRPr/>
          </a:p>
        </p:txBody>
      </p:sp>
      <p:pic>
        <p:nvPicPr>
          <p:cNvPr id="496" name="Google Shape;49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4796" y="976992"/>
            <a:ext cx="4674408" cy="318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 txBox="1">
            <a:spLocks noGrp="1"/>
          </p:cNvSpPr>
          <p:nvPr>
            <p:ph type="title"/>
          </p:nvPr>
        </p:nvSpPr>
        <p:spPr>
          <a:xfrm>
            <a:off x="3313722" y="-65472"/>
            <a:ext cx="2516556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Deployment</a:t>
            </a:r>
            <a:endParaRPr sz="2800"/>
          </a:p>
        </p:txBody>
      </p:sp>
      <p:sp>
        <p:nvSpPr>
          <p:cNvPr id="502" name="Google Shape;502;p22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  <a:endParaRPr/>
          </a:p>
        </p:txBody>
      </p:sp>
      <p:pic>
        <p:nvPicPr>
          <p:cNvPr id="503" name="Google Shape;5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226" y="691749"/>
            <a:ext cx="3285548" cy="376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>
            <a:spLocks noGrp="1"/>
          </p:cNvSpPr>
          <p:nvPr>
            <p:ph type="title"/>
          </p:nvPr>
        </p:nvSpPr>
        <p:spPr>
          <a:xfrm>
            <a:off x="3160429" y="-81776"/>
            <a:ext cx="3455962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800"/>
              <a:t>Activity Diagram</a:t>
            </a:r>
            <a:endParaRPr sz="2800"/>
          </a:p>
        </p:txBody>
      </p:sp>
      <p:pic>
        <p:nvPicPr>
          <p:cNvPr id="509" name="Google Shape;5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439" y="637678"/>
            <a:ext cx="7211122" cy="386814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3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>
            <a:spLocks noGrp="1"/>
          </p:cNvSpPr>
          <p:nvPr>
            <p:ph type="title"/>
          </p:nvPr>
        </p:nvSpPr>
        <p:spPr>
          <a:xfrm>
            <a:off x="952053" y="1934825"/>
            <a:ext cx="7239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Project Evaluation</a:t>
            </a:r>
            <a:endParaRPr/>
          </a:p>
        </p:txBody>
      </p:sp>
      <p:sp>
        <p:nvSpPr>
          <p:cNvPr id="516" name="Google Shape;516;p26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6c3836cea_1_37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  <a:endParaRPr/>
          </a:p>
        </p:txBody>
      </p:sp>
      <p:grpSp>
        <p:nvGrpSpPr>
          <p:cNvPr id="522" name="Google Shape;522;g1d6c3836cea_1_37"/>
          <p:cNvGrpSpPr/>
          <p:nvPr/>
        </p:nvGrpSpPr>
        <p:grpSpPr>
          <a:xfrm>
            <a:off x="595950" y="581225"/>
            <a:ext cx="8113200" cy="4017300"/>
            <a:chOff x="862050" y="657425"/>
            <a:chExt cx="8113200" cy="4017300"/>
          </a:xfrm>
        </p:grpSpPr>
        <p:sp>
          <p:nvSpPr>
            <p:cNvPr id="523" name="Google Shape;523;g1d6c3836cea_1_37"/>
            <p:cNvSpPr txBox="1"/>
            <p:nvPr/>
          </p:nvSpPr>
          <p:spPr>
            <a:xfrm>
              <a:off x="862050" y="657425"/>
              <a:ext cx="8113200" cy="40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Char char="●"/>
              </a:pPr>
              <a:r>
                <a:rPr lang="en-US" sz="1500"/>
                <a:t>We calculated the confusion matrix with the parameters describe below, in order to measure the effectiveness of the system.</a:t>
              </a:r>
              <a:endParaRPr sz="1500"/>
            </a:p>
            <a:p>
              <a:pPr marL="914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True Positive</a:t>
              </a:r>
              <a:r>
                <a:rPr lang="en-US" sz="1500"/>
                <a:t>  - The driver doing drowsy feature and the system recognized it</a:t>
              </a:r>
              <a:endParaRPr sz="1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True Negative</a:t>
              </a:r>
              <a:r>
                <a:rPr lang="en-US" sz="1500"/>
                <a:t> - The driver didn’t do drowsy feature and the system didn’t recognized it</a:t>
              </a:r>
              <a:endParaRPr sz="1500"/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False Positive</a:t>
              </a:r>
              <a:r>
                <a:rPr lang="en-US" sz="1500"/>
                <a:t> - The driver didn’t do drowsy feature but the system recognized it as a drowsy feature.</a:t>
              </a:r>
              <a:endParaRPr sz="1500"/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/>
                <a:t>False Negative</a:t>
              </a:r>
              <a:r>
                <a:rPr lang="en-US" sz="1500"/>
                <a:t> - The driver doing drowsy feature and the system didn’t recognized it as a drowsy feature</a:t>
              </a:r>
              <a:endParaRPr sz="1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500"/>
                <a:buChar char="●"/>
              </a:pPr>
              <a:r>
                <a:rPr lang="en-US" sz="1500"/>
                <a:t>In our project we used accuracy evaluation</a:t>
              </a:r>
              <a:endParaRPr sz="1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pic>
          <p:nvPicPr>
            <p:cNvPr id="524" name="Google Shape;524;g1d6c3836cea_1_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0450" y="3766063"/>
              <a:ext cx="2447075" cy="51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1650450" y="1288999"/>
            <a:ext cx="56907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260"/>
              </a:buClr>
              <a:buSzPts val="2400"/>
              <a:buFont typeface="Arial"/>
              <a:buChar char="●"/>
            </a:pPr>
            <a:r>
              <a:rPr lang="en-US" sz="2400" b="0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Drowsy driving </a:t>
            </a:r>
            <a:r>
              <a:rPr lang="en-US" sz="240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responsible </a:t>
            </a:r>
            <a:r>
              <a:rPr lang="en-US" sz="2400" b="0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for about </a:t>
            </a:r>
            <a:r>
              <a:rPr lang="en-US" sz="2400" b="1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100,000</a:t>
            </a:r>
            <a:r>
              <a:rPr lang="en-US" sz="2400" b="0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 crashes </a:t>
            </a:r>
            <a:r>
              <a:rPr lang="en-US" sz="240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71,000</a:t>
            </a:r>
            <a:r>
              <a:rPr lang="en-US" sz="240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 injuries </a:t>
            </a:r>
            <a:r>
              <a:rPr lang="en-US" sz="2400" b="0" i="0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every year</a:t>
            </a:r>
            <a:endParaRPr sz="2400"/>
          </a:p>
        </p:txBody>
      </p:sp>
      <p:sp>
        <p:nvSpPr>
          <p:cNvPr id="195" name="Google Shape;195;p3"/>
          <p:cNvSpPr txBox="1"/>
          <p:nvPr/>
        </p:nvSpPr>
        <p:spPr>
          <a:xfrm>
            <a:off x="1585000" y="2809702"/>
            <a:ext cx="56907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260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27% </a:t>
            </a:r>
            <a:r>
              <a:rPr lang="en-US" sz="2400" b="0" i="0" u="none" strike="noStrike" cap="none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of the drivers </a:t>
            </a:r>
            <a:r>
              <a:rPr lang="en-US" sz="2400">
                <a:solidFill>
                  <a:srgbClr val="515260"/>
                </a:solidFill>
              </a:rPr>
              <a:t>admit </a:t>
            </a:r>
            <a:r>
              <a:rPr lang="en-US" sz="2400" b="0" i="0" u="none" strike="noStrike" cap="none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that they are driving while being</a:t>
            </a:r>
            <a:r>
              <a:rPr lang="en-US" sz="2400">
                <a:solidFill>
                  <a:srgbClr val="515260"/>
                </a:solidFill>
              </a:rPr>
              <a:t> </a:t>
            </a:r>
            <a:r>
              <a:rPr lang="en-US" sz="2400" b="0" i="0" u="none" strike="noStrike" cap="none">
                <a:solidFill>
                  <a:srgbClr val="515260"/>
                </a:solidFill>
                <a:latin typeface="Arial"/>
                <a:ea typeface="Arial"/>
                <a:cs typeface="Arial"/>
                <a:sym typeface="Arial"/>
              </a:rPr>
              <a:t>tired</a:t>
            </a:r>
            <a:endParaRPr sz="24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" name="Google Shape;196;p3"/>
          <p:cNvPicPr preferRelativeResize="0"/>
          <p:nvPr/>
        </p:nvPicPr>
        <p:blipFill rotWithShape="1">
          <a:blip r:embed="rId3">
            <a:alphaModFix/>
          </a:blip>
          <a:srcRect l="14433" r="14433"/>
          <a:stretch/>
        </p:blipFill>
        <p:spPr>
          <a:xfrm>
            <a:off x="7053039" y="2941599"/>
            <a:ext cx="2003700" cy="186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a3e6adf56_0_1"/>
          <p:cNvSpPr txBox="1">
            <a:spLocks noGrp="1"/>
          </p:cNvSpPr>
          <p:nvPr>
            <p:ph type="title"/>
          </p:nvPr>
        </p:nvSpPr>
        <p:spPr>
          <a:xfrm>
            <a:off x="647225" y="1782425"/>
            <a:ext cx="81054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300"/>
              <a:t>Experiment &amp; Result</a:t>
            </a:r>
            <a:endParaRPr sz="5300"/>
          </a:p>
        </p:txBody>
      </p:sp>
      <p:sp>
        <p:nvSpPr>
          <p:cNvPr id="530" name="Google Shape;530;g1da3e6adf56_0_1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d72c4d85cf_2_2"/>
          <p:cNvSpPr txBox="1">
            <a:spLocks noGrp="1"/>
          </p:cNvSpPr>
          <p:nvPr>
            <p:ph type="title"/>
          </p:nvPr>
        </p:nvSpPr>
        <p:spPr>
          <a:xfrm>
            <a:off x="1644353" y="-152399"/>
            <a:ext cx="7239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00">
                <a:solidFill>
                  <a:schemeClr val="dk1"/>
                </a:solidFill>
              </a:rPr>
              <a:t>Experiment 1: EAR Thresholding </a:t>
            </a:r>
            <a:endParaRPr sz="2900"/>
          </a:p>
        </p:txBody>
      </p:sp>
      <p:sp>
        <p:nvSpPr>
          <p:cNvPr id="536" name="Google Shape;536;g1d72c4d85cf_2_2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  <a:endParaRPr/>
          </a:p>
        </p:txBody>
      </p:sp>
      <p:pic>
        <p:nvPicPr>
          <p:cNvPr id="537" name="Google Shape;537;g1d72c4d85cf_2_2"/>
          <p:cNvPicPr preferRelativeResize="0"/>
          <p:nvPr/>
        </p:nvPicPr>
        <p:blipFill rotWithShape="1">
          <a:blip r:embed="rId3">
            <a:alphaModFix/>
          </a:blip>
          <a:srcRect t="6890"/>
          <a:stretch/>
        </p:blipFill>
        <p:spPr>
          <a:xfrm>
            <a:off x="2698450" y="2883125"/>
            <a:ext cx="3983050" cy="21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d72c4d85cf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500" y="756001"/>
            <a:ext cx="454634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a3e6adf56_0_11"/>
          <p:cNvSpPr txBox="1">
            <a:spLocks noGrp="1"/>
          </p:cNvSpPr>
          <p:nvPr>
            <p:ph type="title"/>
          </p:nvPr>
        </p:nvSpPr>
        <p:spPr>
          <a:xfrm>
            <a:off x="1644353" y="-152399"/>
            <a:ext cx="7239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00">
                <a:solidFill>
                  <a:schemeClr val="dk1"/>
                </a:solidFill>
              </a:rPr>
              <a:t>Experiment 2: MAR Thresholding </a:t>
            </a:r>
            <a:endParaRPr sz="2900"/>
          </a:p>
        </p:txBody>
      </p:sp>
      <p:sp>
        <p:nvSpPr>
          <p:cNvPr id="544" name="Google Shape;544;g1da3e6adf56_0_11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endParaRPr/>
          </a:p>
        </p:txBody>
      </p:sp>
      <p:pic>
        <p:nvPicPr>
          <p:cNvPr id="545" name="Google Shape;545;g1da3e6adf5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709" y="840375"/>
            <a:ext cx="6339166" cy="16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da3e6adf56_0_11"/>
          <p:cNvPicPr preferRelativeResize="0"/>
          <p:nvPr/>
        </p:nvPicPr>
        <p:blipFill rotWithShape="1">
          <a:blip r:embed="rId4">
            <a:alphaModFix/>
          </a:blip>
          <a:srcRect t="7544"/>
          <a:stretch/>
        </p:blipFill>
        <p:spPr>
          <a:xfrm>
            <a:off x="2718675" y="2676275"/>
            <a:ext cx="3907501" cy="23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da3e6adf56_0_27"/>
          <p:cNvSpPr txBox="1">
            <a:spLocks noGrp="1"/>
          </p:cNvSpPr>
          <p:nvPr>
            <p:ph type="title"/>
          </p:nvPr>
        </p:nvSpPr>
        <p:spPr>
          <a:xfrm>
            <a:off x="1234628" y="-118299"/>
            <a:ext cx="7239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00">
                <a:solidFill>
                  <a:schemeClr val="dk1"/>
                </a:solidFill>
              </a:rPr>
              <a:t>Results</a:t>
            </a:r>
            <a:endParaRPr sz="2900"/>
          </a:p>
        </p:txBody>
      </p:sp>
      <p:sp>
        <p:nvSpPr>
          <p:cNvPr id="552" name="Google Shape;552;g1da3e6adf56_0_27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  <a:endParaRPr/>
          </a:p>
        </p:txBody>
      </p:sp>
      <p:sp>
        <p:nvSpPr>
          <p:cNvPr id="553" name="Google Shape;553;g1da3e6adf56_0_27"/>
          <p:cNvSpPr txBox="1"/>
          <p:nvPr/>
        </p:nvSpPr>
        <p:spPr>
          <a:xfrm>
            <a:off x="1773325" y="1856950"/>
            <a:ext cx="2373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Drowsiness detection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4" name="Google Shape;554;g1da3e6adf56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550" y="2200500"/>
            <a:ext cx="5287350" cy="72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da3e6adf56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763" y="2952263"/>
            <a:ext cx="5344907" cy="6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da3e6adf56_0_27"/>
          <p:cNvSpPr txBox="1"/>
          <p:nvPr/>
        </p:nvSpPr>
        <p:spPr>
          <a:xfrm>
            <a:off x="2016500" y="762925"/>
            <a:ext cx="6458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We test all of the features of our system accuracy.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We did 100 times of evry feature.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7" name="Google Shape;557;g1da3e6adf56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375" y="3686550"/>
            <a:ext cx="5179243" cy="5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da4185fd1b_0_7"/>
          <p:cNvSpPr txBox="1">
            <a:spLocks noGrp="1"/>
          </p:cNvSpPr>
          <p:nvPr>
            <p:ph type="title"/>
          </p:nvPr>
        </p:nvSpPr>
        <p:spPr>
          <a:xfrm>
            <a:off x="1234628" y="-118299"/>
            <a:ext cx="72399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900">
                <a:solidFill>
                  <a:schemeClr val="dk1"/>
                </a:solidFill>
              </a:rPr>
              <a:t>Results</a:t>
            </a:r>
            <a:endParaRPr sz="2900"/>
          </a:p>
        </p:txBody>
      </p:sp>
      <p:sp>
        <p:nvSpPr>
          <p:cNvPr id="563" name="Google Shape;563;g1da4185fd1b_0_7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  <a:endParaRPr/>
          </a:p>
        </p:txBody>
      </p:sp>
      <p:sp>
        <p:nvSpPr>
          <p:cNvPr id="564" name="Google Shape;564;g1da4185fd1b_0_7"/>
          <p:cNvSpPr txBox="1"/>
          <p:nvPr/>
        </p:nvSpPr>
        <p:spPr>
          <a:xfrm>
            <a:off x="1783575" y="1147300"/>
            <a:ext cx="179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Open Sans"/>
                <a:ea typeface="Open Sans"/>
                <a:cs typeface="Open Sans"/>
                <a:sym typeface="Open Sans"/>
              </a:rPr>
              <a:t>Sleep detection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5" name="Google Shape;565;g1da4185fd1b_0_7"/>
          <p:cNvSpPr txBox="1"/>
          <p:nvPr/>
        </p:nvSpPr>
        <p:spPr>
          <a:xfrm>
            <a:off x="462975" y="3374175"/>
            <a:ext cx="6605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The total accuracy of the system is calculated as the average of all features accuracy: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6" name="Google Shape;566;g1da4185fd1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325" y="2214625"/>
            <a:ext cx="5662450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1da4185fd1b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075" y="1611688"/>
            <a:ext cx="5287350" cy="56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da4185fd1b_0_7"/>
          <p:cNvPicPr preferRelativeResize="0"/>
          <p:nvPr/>
        </p:nvPicPr>
        <p:blipFill rotWithShape="1">
          <a:blip r:embed="rId5">
            <a:alphaModFix/>
          </a:blip>
          <a:srcRect t="-143650" r="3119" b="169212"/>
          <a:stretch/>
        </p:blipFill>
        <p:spPr>
          <a:xfrm>
            <a:off x="0" y="1893975"/>
            <a:ext cx="8859175" cy="1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da4185fd1b_0_7"/>
          <p:cNvPicPr preferRelativeResize="0"/>
          <p:nvPr/>
        </p:nvPicPr>
        <p:blipFill rotWithShape="1">
          <a:blip r:embed="rId6">
            <a:alphaModFix/>
          </a:blip>
          <a:srcRect t="13613" b="13115"/>
          <a:stretch/>
        </p:blipFill>
        <p:spPr>
          <a:xfrm>
            <a:off x="462975" y="4092975"/>
            <a:ext cx="7580000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d6c3836cea_2_14"/>
          <p:cNvSpPr txBox="1"/>
          <p:nvPr/>
        </p:nvSpPr>
        <p:spPr>
          <a:xfrm>
            <a:off x="2222825" y="-101634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Demonstration</a:t>
            </a:r>
            <a:endParaRPr/>
          </a:p>
        </p:txBody>
      </p:sp>
      <p:sp>
        <p:nvSpPr>
          <p:cNvPr id="575" name="Google Shape;575;g1d6c3836cea_2_14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  <a:endParaRPr/>
          </a:p>
        </p:txBody>
      </p:sp>
      <p:pic>
        <p:nvPicPr>
          <p:cNvPr id="576" name="Google Shape;576;g1d6c3836cea_2_14" title="StayAwake Demo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775" y="965476"/>
            <a:ext cx="4860000" cy="36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4"/>
          <p:cNvSpPr txBox="1">
            <a:spLocks noGrp="1"/>
          </p:cNvSpPr>
          <p:nvPr>
            <p:ph type="title"/>
          </p:nvPr>
        </p:nvSpPr>
        <p:spPr>
          <a:xfrm>
            <a:off x="723425" y="1782425"/>
            <a:ext cx="79053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200"/>
              <a:t>Challenges &amp; Conclusions</a:t>
            </a:r>
            <a:endParaRPr sz="4200"/>
          </a:p>
        </p:txBody>
      </p:sp>
      <p:sp>
        <p:nvSpPr>
          <p:cNvPr id="582" name="Google Shape;582;p24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5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Challenges</a:t>
            </a:r>
            <a:endParaRPr/>
          </a:p>
        </p:txBody>
      </p:sp>
      <p:sp>
        <p:nvSpPr>
          <p:cNvPr id="588" name="Google Shape;588;p25"/>
          <p:cNvSpPr txBox="1"/>
          <p:nvPr/>
        </p:nvSpPr>
        <p:spPr>
          <a:xfrm>
            <a:off x="1115032" y="1253636"/>
            <a:ext cx="76323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We got poor performance when debugging the first version of our software on the raspberry pi, because of high image processing stages.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When the driver blinked the system counted more than one blink, because of the system take account each frame below the threshold as a blink.</a:t>
            </a:r>
            <a:endParaRPr sz="2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When the system sound an alarm or notifications the all system freezes until the sound is over, this issue stop the recognition process.</a:t>
            </a:r>
            <a:endParaRPr sz="2000"/>
          </a:p>
        </p:txBody>
      </p:sp>
      <p:sp>
        <p:nvSpPr>
          <p:cNvPr id="589" name="Google Shape;589;p25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d72c4d85cf_0_62"/>
          <p:cNvSpPr txBox="1"/>
          <p:nvPr/>
        </p:nvSpPr>
        <p:spPr>
          <a:xfrm>
            <a:off x="2142000" y="103991"/>
            <a:ext cx="48600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Josefin Sans"/>
              <a:buNone/>
            </a:pPr>
            <a:r>
              <a:rPr lang="en-US" sz="32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rPr>
              <a:t>Conclusions</a:t>
            </a:r>
            <a:endParaRPr/>
          </a:p>
        </p:txBody>
      </p:sp>
      <p:sp>
        <p:nvSpPr>
          <p:cNvPr id="595" name="Google Shape;595;g1d72c4d85cf_0_62"/>
          <p:cNvSpPr txBox="1"/>
          <p:nvPr/>
        </p:nvSpPr>
        <p:spPr>
          <a:xfrm>
            <a:off x="953257" y="1535611"/>
            <a:ext cx="76323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●"/>
            </a:pPr>
            <a:r>
              <a:rPr lang="en-US" sz="2500"/>
              <a:t>The system can avoid car accident causing of drowsy driver</a:t>
            </a:r>
            <a:endParaRPr sz="2500"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Put more effort into the face recognition field, to increase the system’s performance and accuracy </a:t>
            </a:r>
            <a:endParaRPr sz="25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Experiment the hardware specification in advance, especially in image processing systems</a:t>
            </a:r>
            <a:endParaRPr sz="2500"/>
          </a:p>
        </p:txBody>
      </p:sp>
      <p:sp>
        <p:nvSpPr>
          <p:cNvPr id="596" name="Google Shape;596;g1d72c4d85cf_0_62"/>
          <p:cNvSpPr txBox="1"/>
          <p:nvPr/>
        </p:nvSpPr>
        <p:spPr>
          <a:xfrm>
            <a:off x="8585552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  <a:endParaRPr sz="24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0"/>
          <p:cNvSpPr txBox="1">
            <a:spLocks noGrp="1"/>
          </p:cNvSpPr>
          <p:nvPr>
            <p:ph type="title"/>
          </p:nvPr>
        </p:nvSpPr>
        <p:spPr>
          <a:xfrm>
            <a:off x="978048" y="2160600"/>
            <a:ext cx="7187904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602" name="Google Shape;602;p30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72" y="933444"/>
            <a:ext cx="5566636" cy="33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 txBox="1">
            <a:spLocks noGrp="1"/>
          </p:cNvSpPr>
          <p:nvPr>
            <p:ph type="title"/>
          </p:nvPr>
        </p:nvSpPr>
        <p:spPr>
          <a:xfrm>
            <a:off x="2412001" y="76794"/>
            <a:ext cx="403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/>
              <a:t>Statistics</a:t>
            </a:r>
            <a:endParaRPr sz="2800"/>
          </a:p>
        </p:txBody>
      </p:sp>
      <p:sp>
        <p:nvSpPr>
          <p:cNvPr id="204" name="Google Shape;204;p4"/>
          <p:cNvSpPr txBox="1"/>
          <p:nvPr/>
        </p:nvSpPr>
        <p:spPr>
          <a:xfrm>
            <a:off x="5758650" y="1355450"/>
            <a:ext cx="349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57F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157FF"/>
                </a:solidFill>
              </a:rPr>
              <a:t>Drowsy </a:t>
            </a:r>
            <a:r>
              <a:rPr lang="en-US" sz="2400" b="0" i="0" u="none" strike="noStrike" cap="none">
                <a:solidFill>
                  <a:srgbClr val="0157FF"/>
                </a:solidFill>
                <a:latin typeface="Arial"/>
                <a:ea typeface="Arial"/>
                <a:cs typeface="Arial"/>
                <a:sym typeface="Arial"/>
              </a:rPr>
              <a:t>Drivers involved in fatal crashes</a:t>
            </a:r>
            <a:endParaRPr/>
          </a:p>
        </p:txBody>
      </p:sp>
      <p:sp>
        <p:nvSpPr>
          <p:cNvPr id="205" name="Google Shape;205;p4"/>
          <p:cNvSpPr txBox="1"/>
          <p:nvPr/>
        </p:nvSpPr>
        <p:spPr>
          <a:xfrm>
            <a:off x="5766077" y="2921195"/>
            <a:ext cx="3231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98FF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4898FF"/>
                </a:solidFill>
                <a:latin typeface="Arial"/>
                <a:ea typeface="Arial"/>
                <a:cs typeface="Arial"/>
                <a:sym typeface="Arial"/>
              </a:rPr>
              <a:t>Fatalities </a:t>
            </a:r>
            <a:r>
              <a:rPr lang="en-US" sz="2400">
                <a:solidFill>
                  <a:srgbClr val="4898FF"/>
                </a:solidFill>
              </a:rPr>
              <a:t>caused by drowsy drivers</a:t>
            </a:r>
            <a:endParaRPr/>
          </a:p>
        </p:txBody>
      </p:sp>
      <p:sp>
        <p:nvSpPr>
          <p:cNvPr id="206" name="Google Shape;206;p4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"/>
          <p:cNvSpPr txBox="1">
            <a:spLocks noGrp="1"/>
          </p:cNvSpPr>
          <p:nvPr>
            <p:ph type="title"/>
          </p:nvPr>
        </p:nvSpPr>
        <p:spPr>
          <a:xfrm>
            <a:off x="2279591" y="430972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>
                <a:solidFill>
                  <a:schemeClr val="dk1"/>
                </a:solidFill>
              </a:rPr>
              <a:t>What are the signs of drowsy driving?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1141775" y="1357025"/>
            <a:ext cx="64827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i="0" u="none" strike="noStrike" cap="none">
                <a:solidFill>
                  <a:srgbClr val="444444"/>
                </a:solidFill>
              </a:rPr>
              <a:t>Constant blinking</a:t>
            </a:r>
            <a:endParaRPr sz="2400" i="0" u="none" strike="noStrike" cap="none">
              <a:solidFill>
                <a:srgbClr val="444444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444444"/>
                </a:solidFill>
              </a:rPr>
              <a:t>frequent </a:t>
            </a:r>
            <a:r>
              <a:rPr lang="en-US" sz="2400" i="0" u="none" strike="noStrike" cap="none">
                <a:solidFill>
                  <a:srgbClr val="444444"/>
                </a:solidFill>
              </a:rPr>
              <a:t>yawning</a:t>
            </a:r>
            <a:endParaRPr sz="240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i="0" u="none" strike="noStrike" cap="none">
                <a:solidFill>
                  <a:srgbClr val="444444"/>
                </a:solidFill>
              </a:rPr>
              <a:t>Long blinking duration </a:t>
            </a:r>
            <a:r>
              <a:rPr lang="en-US" sz="2400">
                <a:solidFill>
                  <a:srgbClr val="444444"/>
                </a:solidFill>
              </a:rPr>
              <a:t>(snooze)</a:t>
            </a:r>
            <a:endParaRPr sz="2400" i="0" u="none" strike="noStrike" cap="none">
              <a:solidFill>
                <a:srgbClr val="444444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•"/>
            </a:pPr>
            <a:r>
              <a:rPr lang="en-US" sz="2400">
                <a:solidFill>
                  <a:srgbClr val="444444"/>
                </a:solidFill>
              </a:rPr>
              <a:t>Having trouble keeping your head up</a:t>
            </a:r>
            <a:endParaRPr sz="2400">
              <a:solidFill>
                <a:srgbClr val="444444"/>
              </a:solidFill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 i="0" u="none" strike="noStrike" cap="none">
                <a:solidFill>
                  <a:srgbClr val="444444"/>
                </a:solidFill>
              </a:rPr>
              <a:t>Weaving between lanes</a:t>
            </a:r>
            <a:endParaRPr sz="2400"/>
          </a:p>
        </p:txBody>
      </p:sp>
      <p:pic>
        <p:nvPicPr>
          <p:cNvPr id="213" name="Google Shape;213;p5"/>
          <p:cNvPicPr preferRelativeResize="0"/>
          <p:nvPr/>
        </p:nvPicPr>
        <p:blipFill rotWithShape="1">
          <a:blip r:embed="rId3">
            <a:alphaModFix/>
          </a:blip>
          <a:srcRect l="14137" r="14137"/>
          <a:stretch/>
        </p:blipFill>
        <p:spPr>
          <a:xfrm>
            <a:off x="6504143" y="1279184"/>
            <a:ext cx="2003610" cy="1862843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4" name="Google Shape;214;p5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6c3836cea_1_25"/>
          <p:cNvSpPr txBox="1">
            <a:spLocks noGrp="1"/>
          </p:cNvSpPr>
          <p:nvPr>
            <p:ph type="title"/>
          </p:nvPr>
        </p:nvSpPr>
        <p:spPr>
          <a:xfrm>
            <a:off x="977997" y="1945253"/>
            <a:ext cx="78315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800"/>
              <a:t>Development Process</a:t>
            </a:r>
            <a:endParaRPr sz="5800"/>
          </a:p>
        </p:txBody>
      </p:sp>
      <p:sp>
        <p:nvSpPr>
          <p:cNvPr id="220" name="Google Shape;220;g1d6c3836cea_1_25"/>
          <p:cNvSpPr txBox="1"/>
          <p:nvPr/>
        </p:nvSpPr>
        <p:spPr>
          <a:xfrm>
            <a:off x="8496302" y="4690811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6c3836cea_1_46"/>
          <p:cNvSpPr/>
          <p:nvPr/>
        </p:nvSpPr>
        <p:spPr>
          <a:xfrm>
            <a:off x="6142263" y="1492450"/>
            <a:ext cx="669300" cy="6693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d6c3836cea_1_46"/>
          <p:cNvSpPr/>
          <p:nvPr/>
        </p:nvSpPr>
        <p:spPr>
          <a:xfrm>
            <a:off x="2300013" y="1492450"/>
            <a:ext cx="669300" cy="6693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6c3836cea_1_46"/>
          <p:cNvSpPr/>
          <p:nvPr/>
        </p:nvSpPr>
        <p:spPr>
          <a:xfrm>
            <a:off x="743750" y="1492450"/>
            <a:ext cx="669300" cy="6693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d6c3836cea_1_46"/>
          <p:cNvSpPr/>
          <p:nvPr/>
        </p:nvSpPr>
        <p:spPr>
          <a:xfrm>
            <a:off x="8231925" y="1492450"/>
            <a:ext cx="669300" cy="6693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d6c3836cea_1_46"/>
          <p:cNvSpPr txBox="1"/>
          <p:nvPr/>
        </p:nvSpPr>
        <p:spPr>
          <a:xfrm>
            <a:off x="-56804" y="2581375"/>
            <a:ext cx="22854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Project Start,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 phase A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30" name="Google Shape;230;g1d6c3836cea_1_46"/>
          <p:cNvCxnSpPr>
            <a:stCxn id="227" idx="6"/>
            <a:endCxn id="226" idx="2"/>
          </p:cNvCxnSpPr>
          <p:nvPr/>
        </p:nvCxnSpPr>
        <p:spPr>
          <a:xfrm>
            <a:off x="1413050" y="1827100"/>
            <a:ext cx="887100" cy="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1d6c3836cea_1_46"/>
          <p:cNvCxnSpPr>
            <a:stCxn id="227" idx="4"/>
          </p:cNvCxnSpPr>
          <p:nvPr/>
        </p:nvCxnSpPr>
        <p:spPr>
          <a:xfrm flipH="1">
            <a:off x="1075700" y="2161750"/>
            <a:ext cx="2700" cy="3843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g1d6c3836cea_1_46"/>
          <p:cNvCxnSpPr>
            <a:stCxn id="226" idx="6"/>
            <a:endCxn id="225" idx="2"/>
          </p:cNvCxnSpPr>
          <p:nvPr/>
        </p:nvCxnSpPr>
        <p:spPr>
          <a:xfrm>
            <a:off x="2969313" y="1827100"/>
            <a:ext cx="3173100" cy="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g1d6c3836cea_1_46"/>
          <p:cNvCxnSpPr>
            <a:stCxn id="225" idx="6"/>
            <a:endCxn id="228" idx="2"/>
          </p:cNvCxnSpPr>
          <p:nvPr/>
        </p:nvCxnSpPr>
        <p:spPr>
          <a:xfrm>
            <a:off x="6811563" y="1827100"/>
            <a:ext cx="1420500" cy="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g1d6c3836cea_1_46"/>
          <p:cNvCxnSpPr>
            <a:stCxn id="235" idx="4"/>
          </p:cNvCxnSpPr>
          <p:nvPr/>
        </p:nvCxnSpPr>
        <p:spPr>
          <a:xfrm flipH="1">
            <a:off x="4462263" y="2108825"/>
            <a:ext cx="1200" cy="4371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g1d6c3836cea_1_46"/>
          <p:cNvSpPr txBox="1"/>
          <p:nvPr/>
        </p:nvSpPr>
        <p:spPr>
          <a:xfrm>
            <a:off x="2872127" y="2505175"/>
            <a:ext cx="3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Design &amp; Architecture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7" name="Google Shape;237;g1d6c3836cea_1_46"/>
          <p:cNvSpPr txBox="1"/>
          <p:nvPr/>
        </p:nvSpPr>
        <p:spPr>
          <a:xfrm>
            <a:off x="4925402" y="2505175"/>
            <a:ext cx="3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Development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38" name="Google Shape;238;g1d6c3836cea_1_46"/>
          <p:cNvCxnSpPr/>
          <p:nvPr/>
        </p:nvCxnSpPr>
        <p:spPr>
          <a:xfrm flipH="1">
            <a:off x="6475563" y="2161750"/>
            <a:ext cx="2700" cy="3843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g1d6c3836cea_1_46"/>
          <p:cNvSpPr/>
          <p:nvPr/>
        </p:nvSpPr>
        <p:spPr>
          <a:xfrm>
            <a:off x="4128813" y="1439525"/>
            <a:ext cx="669300" cy="6693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d6c3836cea_1_46"/>
          <p:cNvSpPr txBox="1"/>
          <p:nvPr/>
        </p:nvSpPr>
        <p:spPr>
          <a:xfrm>
            <a:off x="222827" y="3472450"/>
            <a:ext cx="3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Brainstorm, 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Select project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40" name="Google Shape;240;g1d6c3836cea_1_46"/>
          <p:cNvGrpSpPr/>
          <p:nvPr/>
        </p:nvGrpSpPr>
        <p:grpSpPr>
          <a:xfrm>
            <a:off x="6266037" y="1645850"/>
            <a:ext cx="421927" cy="399248"/>
            <a:chOff x="-1592325" y="3957400"/>
            <a:chExt cx="293025" cy="277275"/>
          </a:xfrm>
        </p:grpSpPr>
        <p:sp>
          <p:nvSpPr>
            <p:cNvPr id="241" name="Google Shape;241;g1d6c3836cea_1_46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g1d6c3836cea_1_46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g1d6c3836cea_1_46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g1d6c3836cea_1_46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5" name="Google Shape;245;g1d6c3836cea_1_46"/>
          <p:cNvCxnSpPr/>
          <p:nvPr/>
        </p:nvCxnSpPr>
        <p:spPr>
          <a:xfrm flipH="1">
            <a:off x="2633313" y="2161750"/>
            <a:ext cx="2700" cy="3843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g1d6c3836cea_1_46"/>
          <p:cNvCxnSpPr/>
          <p:nvPr/>
        </p:nvCxnSpPr>
        <p:spPr>
          <a:xfrm flipH="1">
            <a:off x="8532963" y="2161750"/>
            <a:ext cx="2700" cy="3843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g1d6c3836cea_1_46"/>
          <p:cNvSpPr txBox="1"/>
          <p:nvPr/>
        </p:nvSpPr>
        <p:spPr>
          <a:xfrm>
            <a:off x="7876726" y="2546050"/>
            <a:ext cx="15102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Verification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48" name="Google Shape;248;g1d6c3836cea_1_46"/>
          <p:cNvGrpSpPr/>
          <p:nvPr/>
        </p:nvGrpSpPr>
        <p:grpSpPr>
          <a:xfrm>
            <a:off x="8355686" y="1615901"/>
            <a:ext cx="432150" cy="422395"/>
            <a:chOff x="-5974675" y="3632100"/>
            <a:chExt cx="300125" cy="293350"/>
          </a:xfrm>
        </p:grpSpPr>
        <p:sp>
          <p:nvSpPr>
            <p:cNvPr id="249" name="Google Shape;249;g1d6c3836cea_1_46"/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g1d6c3836cea_1_46"/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g1d6c3836cea_1_46"/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g1d6c3836cea_1_46"/>
          <p:cNvGrpSpPr/>
          <p:nvPr/>
        </p:nvGrpSpPr>
        <p:grpSpPr>
          <a:xfrm>
            <a:off x="4284321" y="1649933"/>
            <a:ext cx="357123" cy="354341"/>
            <a:chOff x="-47892800" y="3200500"/>
            <a:chExt cx="301675" cy="299325"/>
          </a:xfrm>
        </p:grpSpPr>
        <p:sp>
          <p:nvSpPr>
            <p:cNvPr id="253" name="Google Shape;253;g1d6c3836cea_1_46"/>
            <p:cNvSpPr/>
            <p:nvPr/>
          </p:nvSpPr>
          <p:spPr>
            <a:xfrm>
              <a:off x="-47892800" y="3200500"/>
              <a:ext cx="301675" cy="177225"/>
            </a:xfrm>
            <a:custGeom>
              <a:avLst/>
              <a:gdLst/>
              <a:ahLst/>
              <a:cxnLst/>
              <a:rect l="l" t="t" r="r" b="b"/>
              <a:pathLst>
                <a:path w="12067" h="7089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g1d6c3836cea_1_46"/>
            <p:cNvSpPr/>
            <p:nvPr/>
          </p:nvSpPr>
          <p:spPr>
            <a:xfrm>
              <a:off x="-47751825" y="33060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g1d6c3836cea_1_46"/>
            <p:cNvSpPr/>
            <p:nvPr/>
          </p:nvSpPr>
          <p:spPr>
            <a:xfrm>
              <a:off x="-47786475" y="33950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g1d6c3836cea_1_46"/>
            <p:cNvSpPr/>
            <p:nvPr/>
          </p:nvSpPr>
          <p:spPr>
            <a:xfrm>
              <a:off x="-47692750" y="3271375"/>
              <a:ext cx="101625" cy="140225"/>
            </a:xfrm>
            <a:custGeom>
              <a:avLst/>
              <a:gdLst/>
              <a:ahLst/>
              <a:cxnLst/>
              <a:rect l="l" t="t" r="r" b="b"/>
              <a:pathLst>
                <a:path w="4065" h="5609" extrusionOk="0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g1d6c3836cea_1_46"/>
            <p:cNvSpPr/>
            <p:nvPr/>
          </p:nvSpPr>
          <p:spPr>
            <a:xfrm>
              <a:off x="-47891225" y="3272950"/>
              <a:ext cx="100050" cy="140225"/>
            </a:xfrm>
            <a:custGeom>
              <a:avLst/>
              <a:gdLst/>
              <a:ahLst/>
              <a:cxnLst/>
              <a:rect l="l" t="t" r="r" b="b"/>
              <a:pathLst>
                <a:path w="4002" h="5609" extrusionOk="0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g1d6c3836cea_1_46"/>
            <p:cNvSpPr/>
            <p:nvPr/>
          </p:nvSpPr>
          <p:spPr>
            <a:xfrm>
              <a:off x="-47892800" y="3428900"/>
              <a:ext cx="300100" cy="70925"/>
            </a:xfrm>
            <a:custGeom>
              <a:avLst/>
              <a:gdLst/>
              <a:ahLst/>
              <a:cxnLst/>
              <a:rect l="l" t="t" r="r" b="b"/>
              <a:pathLst>
                <a:path w="12004" h="2837" extrusionOk="0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g1d6c3836cea_1_46"/>
          <p:cNvGrpSpPr/>
          <p:nvPr/>
        </p:nvGrpSpPr>
        <p:grpSpPr>
          <a:xfrm>
            <a:off x="2459877" y="1652235"/>
            <a:ext cx="349716" cy="349752"/>
            <a:chOff x="4774321" y="2479767"/>
            <a:chExt cx="348844" cy="348845"/>
          </a:xfrm>
        </p:grpSpPr>
        <p:sp>
          <p:nvSpPr>
            <p:cNvPr id="260" name="Google Shape;260;g1d6c3836cea_1_46"/>
            <p:cNvSpPr/>
            <p:nvPr/>
          </p:nvSpPr>
          <p:spPr>
            <a:xfrm>
              <a:off x="4958787" y="2479767"/>
              <a:ext cx="164378" cy="227915"/>
            </a:xfrm>
            <a:custGeom>
              <a:avLst/>
              <a:gdLst/>
              <a:ahLst/>
              <a:cxnLst/>
              <a:rect l="l" t="t" r="r" b="b"/>
              <a:pathLst>
                <a:path w="5050" h="7002" extrusionOk="0">
                  <a:moveTo>
                    <a:pt x="3883" y="1405"/>
                  </a:moveTo>
                  <a:lnTo>
                    <a:pt x="3883" y="2024"/>
                  </a:lnTo>
                  <a:lnTo>
                    <a:pt x="1192" y="2024"/>
                  </a:lnTo>
                  <a:lnTo>
                    <a:pt x="1192" y="1405"/>
                  </a:lnTo>
                  <a:close/>
                  <a:moveTo>
                    <a:pt x="3883" y="2834"/>
                  </a:moveTo>
                  <a:lnTo>
                    <a:pt x="3883" y="3429"/>
                  </a:lnTo>
                  <a:lnTo>
                    <a:pt x="1192" y="3429"/>
                  </a:lnTo>
                  <a:lnTo>
                    <a:pt x="1192" y="2834"/>
                  </a:lnTo>
                  <a:close/>
                  <a:moveTo>
                    <a:pt x="3883" y="4239"/>
                  </a:moveTo>
                  <a:lnTo>
                    <a:pt x="3883" y="4858"/>
                  </a:lnTo>
                  <a:lnTo>
                    <a:pt x="1192" y="4858"/>
                  </a:lnTo>
                  <a:lnTo>
                    <a:pt x="1192" y="4239"/>
                  </a:lnTo>
                  <a:close/>
                  <a:moveTo>
                    <a:pt x="1597" y="0"/>
                  </a:moveTo>
                  <a:cubicBezTo>
                    <a:pt x="715" y="0"/>
                    <a:pt x="1" y="715"/>
                    <a:pt x="1" y="1596"/>
                  </a:cubicBezTo>
                  <a:lnTo>
                    <a:pt x="1" y="7002"/>
                  </a:lnTo>
                  <a:cubicBezTo>
                    <a:pt x="430" y="6549"/>
                    <a:pt x="1001" y="6311"/>
                    <a:pt x="1597" y="6311"/>
                  </a:cubicBezTo>
                  <a:lnTo>
                    <a:pt x="5050" y="6311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g1d6c3836cea_1_46"/>
            <p:cNvSpPr/>
            <p:nvPr/>
          </p:nvSpPr>
          <p:spPr>
            <a:xfrm>
              <a:off x="4774321" y="2479767"/>
              <a:ext cx="164345" cy="227134"/>
            </a:xfrm>
            <a:custGeom>
              <a:avLst/>
              <a:gdLst/>
              <a:ahLst/>
              <a:cxnLst/>
              <a:rect l="l" t="t" r="r" b="b"/>
              <a:pathLst>
                <a:path w="5049" h="6978" extrusionOk="0">
                  <a:moveTo>
                    <a:pt x="3882" y="1405"/>
                  </a:moveTo>
                  <a:lnTo>
                    <a:pt x="3882" y="2024"/>
                  </a:lnTo>
                  <a:lnTo>
                    <a:pt x="1191" y="2024"/>
                  </a:lnTo>
                  <a:lnTo>
                    <a:pt x="1191" y="1405"/>
                  </a:lnTo>
                  <a:close/>
                  <a:moveTo>
                    <a:pt x="3882" y="2834"/>
                  </a:moveTo>
                  <a:lnTo>
                    <a:pt x="3882" y="3429"/>
                  </a:lnTo>
                  <a:lnTo>
                    <a:pt x="1191" y="3429"/>
                  </a:lnTo>
                  <a:lnTo>
                    <a:pt x="1191" y="2834"/>
                  </a:lnTo>
                  <a:close/>
                  <a:moveTo>
                    <a:pt x="3882" y="4239"/>
                  </a:moveTo>
                  <a:lnTo>
                    <a:pt x="3882" y="4858"/>
                  </a:lnTo>
                  <a:lnTo>
                    <a:pt x="1191" y="4858"/>
                  </a:lnTo>
                  <a:lnTo>
                    <a:pt x="1191" y="4239"/>
                  </a:lnTo>
                  <a:close/>
                  <a:moveTo>
                    <a:pt x="0" y="0"/>
                  </a:moveTo>
                  <a:lnTo>
                    <a:pt x="0" y="6287"/>
                  </a:lnTo>
                  <a:lnTo>
                    <a:pt x="3453" y="6287"/>
                  </a:lnTo>
                  <a:cubicBezTo>
                    <a:pt x="4049" y="6311"/>
                    <a:pt x="4620" y="6549"/>
                    <a:pt x="5049" y="6978"/>
                  </a:cubicBezTo>
                  <a:lnTo>
                    <a:pt x="5049" y="1596"/>
                  </a:lnTo>
                  <a:cubicBezTo>
                    <a:pt x="5049" y="715"/>
                    <a:pt x="4334" y="0"/>
                    <a:pt x="3453" y="0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g1d6c3836cea_1_46"/>
            <p:cNvSpPr/>
            <p:nvPr/>
          </p:nvSpPr>
          <p:spPr>
            <a:xfrm>
              <a:off x="4961131" y="2705345"/>
              <a:ext cx="162034" cy="41892"/>
            </a:xfrm>
            <a:custGeom>
              <a:avLst/>
              <a:gdLst/>
              <a:ahLst/>
              <a:cxnLst/>
              <a:rect l="l" t="t" r="r" b="b"/>
              <a:pathLst>
                <a:path w="4978" h="1287" extrusionOk="0">
                  <a:moveTo>
                    <a:pt x="1548" y="0"/>
                  </a:moveTo>
                  <a:cubicBezTo>
                    <a:pt x="786" y="0"/>
                    <a:pt x="143" y="524"/>
                    <a:pt x="0" y="1286"/>
                  </a:cubicBezTo>
                  <a:lnTo>
                    <a:pt x="4978" y="1286"/>
                  </a:lnTo>
                  <a:lnTo>
                    <a:pt x="4978" y="0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g1d6c3836cea_1_46"/>
            <p:cNvSpPr/>
            <p:nvPr/>
          </p:nvSpPr>
          <p:spPr>
            <a:xfrm>
              <a:off x="4774321" y="2705345"/>
              <a:ext cx="162034" cy="41892"/>
            </a:xfrm>
            <a:custGeom>
              <a:avLst/>
              <a:gdLst/>
              <a:ahLst/>
              <a:cxnLst/>
              <a:rect l="l" t="t" r="r" b="b"/>
              <a:pathLst>
                <a:path w="4978" h="1287" extrusionOk="0">
                  <a:moveTo>
                    <a:pt x="0" y="0"/>
                  </a:moveTo>
                  <a:lnTo>
                    <a:pt x="0" y="1286"/>
                  </a:lnTo>
                  <a:lnTo>
                    <a:pt x="4977" y="1286"/>
                  </a:lnTo>
                  <a:cubicBezTo>
                    <a:pt x="4834" y="524"/>
                    <a:pt x="4191" y="0"/>
                    <a:pt x="3429" y="0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g1d6c3836cea_1_46"/>
            <p:cNvSpPr/>
            <p:nvPr/>
          </p:nvSpPr>
          <p:spPr>
            <a:xfrm>
              <a:off x="4847951" y="2767354"/>
              <a:ext cx="201582" cy="61259"/>
            </a:xfrm>
            <a:custGeom>
              <a:avLst/>
              <a:gdLst/>
              <a:ahLst/>
              <a:cxnLst/>
              <a:rect l="l" t="t" r="r" b="b"/>
              <a:pathLst>
                <a:path w="6193" h="1882" extrusionOk="0">
                  <a:moveTo>
                    <a:pt x="1739" y="0"/>
                  </a:moveTo>
                  <a:lnTo>
                    <a:pt x="1739" y="619"/>
                  </a:lnTo>
                  <a:cubicBezTo>
                    <a:pt x="1739" y="977"/>
                    <a:pt x="1453" y="1262"/>
                    <a:pt x="1120" y="1262"/>
                  </a:cubicBezTo>
                  <a:lnTo>
                    <a:pt x="1" y="1262"/>
                  </a:lnTo>
                  <a:lnTo>
                    <a:pt x="1" y="1882"/>
                  </a:lnTo>
                  <a:lnTo>
                    <a:pt x="6192" y="1882"/>
                  </a:lnTo>
                  <a:lnTo>
                    <a:pt x="6192" y="1239"/>
                  </a:lnTo>
                  <a:lnTo>
                    <a:pt x="5073" y="1239"/>
                  </a:lnTo>
                  <a:cubicBezTo>
                    <a:pt x="5059" y="1240"/>
                    <a:pt x="5045" y="1240"/>
                    <a:pt x="5031" y="1240"/>
                  </a:cubicBezTo>
                  <a:cubicBezTo>
                    <a:pt x="4694" y="1240"/>
                    <a:pt x="4430" y="963"/>
                    <a:pt x="4430" y="619"/>
                  </a:cubicBezTo>
                  <a:lnTo>
                    <a:pt x="4430" y="477"/>
                  </a:lnTo>
                  <a:lnTo>
                    <a:pt x="4430" y="0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g1d6c3836cea_1_46"/>
          <p:cNvGrpSpPr/>
          <p:nvPr/>
        </p:nvGrpSpPr>
        <p:grpSpPr>
          <a:xfrm>
            <a:off x="870401" y="1660610"/>
            <a:ext cx="430998" cy="369730"/>
            <a:chOff x="-3037625" y="3254850"/>
            <a:chExt cx="299325" cy="256775"/>
          </a:xfrm>
        </p:grpSpPr>
        <p:sp>
          <p:nvSpPr>
            <p:cNvPr id="266" name="Google Shape;266;g1d6c3836cea_1_46"/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g1d6c3836cea_1_46"/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1d6c3836cea_1_46"/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g1d6c3836cea_1_46"/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285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0" name="Google Shape;270;g1d6c3836cea_1_46"/>
          <p:cNvCxnSpPr>
            <a:endCxn id="271" idx="0"/>
          </p:cNvCxnSpPr>
          <p:nvPr/>
        </p:nvCxnSpPr>
        <p:spPr>
          <a:xfrm flipH="1">
            <a:off x="3364874" y="1830700"/>
            <a:ext cx="9000" cy="18306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g1d6c3836cea_1_46"/>
          <p:cNvCxnSpPr/>
          <p:nvPr/>
        </p:nvCxnSpPr>
        <p:spPr>
          <a:xfrm flipH="1">
            <a:off x="5520749" y="1816300"/>
            <a:ext cx="10800" cy="12354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g1d6c3836cea_1_46"/>
          <p:cNvCxnSpPr/>
          <p:nvPr/>
        </p:nvCxnSpPr>
        <p:spPr>
          <a:xfrm>
            <a:off x="7539524" y="1827100"/>
            <a:ext cx="6000" cy="12246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g1d6c3836cea_1_46"/>
          <p:cNvSpPr/>
          <p:nvPr/>
        </p:nvSpPr>
        <p:spPr>
          <a:xfrm>
            <a:off x="3189974" y="3661300"/>
            <a:ext cx="349800" cy="3048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6c3836cea_1_46"/>
          <p:cNvSpPr/>
          <p:nvPr/>
        </p:nvSpPr>
        <p:spPr>
          <a:xfrm>
            <a:off x="5342249" y="3051700"/>
            <a:ext cx="357000" cy="3048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d6c3836cea_1_46"/>
          <p:cNvSpPr/>
          <p:nvPr/>
        </p:nvSpPr>
        <p:spPr>
          <a:xfrm>
            <a:off x="7370624" y="2823100"/>
            <a:ext cx="349800" cy="3048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" name="Google Shape;276;g1d6c3836cea_1_46"/>
          <p:cNvCxnSpPr>
            <a:endCxn id="277" idx="0"/>
          </p:cNvCxnSpPr>
          <p:nvPr/>
        </p:nvCxnSpPr>
        <p:spPr>
          <a:xfrm>
            <a:off x="1812277" y="1830700"/>
            <a:ext cx="8100" cy="1221000"/>
          </a:xfrm>
          <a:prstGeom prst="straightConnector1">
            <a:avLst/>
          </a:prstGeom>
          <a:noFill/>
          <a:ln w="28575" cap="flat" cmpd="sng">
            <a:solidFill>
              <a:srgbClr val="1A45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g1d6c3836cea_1_46"/>
          <p:cNvSpPr/>
          <p:nvPr/>
        </p:nvSpPr>
        <p:spPr>
          <a:xfrm>
            <a:off x="1645477" y="3051700"/>
            <a:ext cx="349800" cy="304800"/>
          </a:xfrm>
          <a:prstGeom prst="ellipse">
            <a:avLst/>
          </a:prstGeom>
          <a:solidFill>
            <a:srgbClr val="80C9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d6c3836cea_1_46"/>
          <p:cNvSpPr txBox="1"/>
          <p:nvPr/>
        </p:nvSpPr>
        <p:spPr>
          <a:xfrm>
            <a:off x="1833075" y="2521875"/>
            <a:ext cx="16173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Research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9" name="Google Shape;279;g1d6c3836cea_1_46"/>
          <p:cNvSpPr txBox="1"/>
          <p:nvPr/>
        </p:nvSpPr>
        <p:spPr>
          <a:xfrm>
            <a:off x="2223875" y="4062725"/>
            <a:ext cx="2520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Investigate drowsiness detection projects 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0" name="Google Shape;280;g1d6c3836cea_1_46"/>
          <p:cNvSpPr txBox="1"/>
          <p:nvPr/>
        </p:nvSpPr>
        <p:spPr>
          <a:xfrm>
            <a:off x="3976427" y="3559000"/>
            <a:ext cx="3144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UML Diagrams, define which technologies to work with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1" name="Google Shape;281;g1d6c3836cea_1_46"/>
          <p:cNvSpPr txBox="1"/>
          <p:nvPr/>
        </p:nvSpPr>
        <p:spPr>
          <a:xfrm>
            <a:off x="6345100" y="3164950"/>
            <a:ext cx="2520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Implement the 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285E89"/>
                </a:solidFill>
                <a:latin typeface="Josefin Sans"/>
                <a:ea typeface="Josefin Sans"/>
                <a:cs typeface="Josefin Sans"/>
                <a:sym typeface="Josefin Sans"/>
              </a:rPr>
              <a:t>solution in python</a:t>
            </a:r>
            <a:endParaRPr b="1">
              <a:solidFill>
                <a:srgbClr val="285E8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2" name="Google Shape;282;g1d6c3836cea_1_46"/>
          <p:cNvSpPr txBox="1"/>
          <p:nvPr/>
        </p:nvSpPr>
        <p:spPr>
          <a:xfrm>
            <a:off x="8496302" y="4690811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"/>
          <p:cNvSpPr txBox="1">
            <a:spLocks noGrp="1"/>
          </p:cNvSpPr>
          <p:nvPr>
            <p:ph type="title"/>
          </p:nvPr>
        </p:nvSpPr>
        <p:spPr>
          <a:xfrm>
            <a:off x="977997" y="1945253"/>
            <a:ext cx="7831465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600"/>
              <a:t>StayAwake System</a:t>
            </a:r>
            <a:endParaRPr sz="6600"/>
          </a:p>
        </p:txBody>
      </p:sp>
      <p:sp>
        <p:nvSpPr>
          <p:cNvPr id="288" name="Google Shape;288;p6"/>
          <p:cNvSpPr txBox="1">
            <a:spLocks noGrp="1"/>
          </p:cNvSpPr>
          <p:nvPr>
            <p:ph type="subTitle" idx="1"/>
          </p:nvPr>
        </p:nvSpPr>
        <p:spPr>
          <a:xfrm>
            <a:off x="2142000" y="2722483"/>
            <a:ext cx="4860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Driver drowsiness detection</a:t>
            </a:r>
            <a:endParaRPr sz="2400"/>
          </a:p>
        </p:txBody>
      </p:sp>
      <p:sp>
        <p:nvSpPr>
          <p:cNvPr id="289" name="Google Shape;289;p6"/>
          <p:cNvSpPr txBox="1"/>
          <p:nvPr/>
        </p:nvSpPr>
        <p:spPr>
          <a:xfrm>
            <a:off x="8548827" y="4653186"/>
            <a:ext cx="6477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>
            <a:spLocks noGrp="1"/>
          </p:cNvSpPr>
          <p:nvPr>
            <p:ph type="title"/>
          </p:nvPr>
        </p:nvSpPr>
        <p:spPr>
          <a:xfrm>
            <a:off x="2471095" y="227925"/>
            <a:ext cx="571389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800">
                <a:solidFill>
                  <a:schemeClr val="dk2"/>
                </a:solidFill>
              </a:rPr>
              <a:t>System Hardware Components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95" name="Google Shape;295;p7" descr="תמונה שמכילה מצלמה, אור, מקרן&#10;&#10;התיאור נוצר באופן אוטומטי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902" y="1491547"/>
            <a:ext cx="1851335" cy="185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7" descr="תמונה שמכילה טקסט, אלקטרוניקה, מעגל חשמלי&#10;&#10;התיאור נוצר באופן אוטומטי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7335" y="1262874"/>
            <a:ext cx="1984917" cy="198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7"/>
          <p:cNvPicPr preferRelativeResize="0"/>
          <p:nvPr/>
        </p:nvPicPr>
        <p:blipFill rotWithShape="1">
          <a:blip r:embed="rId5">
            <a:alphaModFix/>
          </a:blip>
          <a:srcRect t="15940" b="22636"/>
          <a:stretch/>
        </p:blipFill>
        <p:spPr>
          <a:xfrm>
            <a:off x="3972157" y="3500260"/>
            <a:ext cx="1984917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"/>
          <p:cNvSpPr txBox="1"/>
          <p:nvPr/>
        </p:nvSpPr>
        <p:spPr>
          <a:xfrm>
            <a:off x="1636948" y="1102726"/>
            <a:ext cx="16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Mini-PC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6123654" y="1102721"/>
            <a:ext cx="167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Camera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4158763" y="2991679"/>
            <a:ext cx="161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Monitor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8585552" y="4653186"/>
            <a:ext cx="647659" cy="452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Josefin Sans"/>
              <a:buNone/>
            </a:pPr>
            <a:r>
              <a:rPr lang="en-US"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tic and Physical Therapy Center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On-screen Show (16:9)</PresentationFormat>
  <Paragraphs>208</Paragraphs>
  <Slides>39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Josefin Sans</vt:lpstr>
      <vt:lpstr>Open Sans</vt:lpstr>
      <vt:lpstr>Arial</vt:lpstr>
      <vt:lpstr>Aquatic and Physical Therapy Center by Slidesgo</vt:lpstr>
      <vt:lpstr>StayAwake</vt:lpstr>
      <vt:lpstr>Introduction</vt:lpstr>
      <vt:lpstr>PowerPoint Presentation</vt:lpstr>
      <vt:lpstr>Statistics</vt:lpstr>
      <vt:lpstr>What are the signs of drowsy driving?</vt:lpstr>
      <vt:lpstr>Development Process</vt:lpstr>
      <vt:lpstr>PowerPoint Presentation</vt:lpstr>
      <vt:lpstr>StayAwake System</vt:lpstr>
      <vt:lpstr>System Hardware Components</vt:lpstr>
      <vt:lpstr>System Hardware Components</vt:lpstr>
      <vt:lpstr>System Software</vt:lpstr>
      <vt:lpstr>How does it work?</vt:lpstr>
      <vt:lpstr>How does it work?</vt:lpstr>
      <vt:lpstr>How does it work?</vt:lpstr>
      <vt:lpstr>StayAwake System</vt:lpstr>
      <vt:lpstr>StayAwake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Diagram</vt:lpstr>
      <vt:lpstr>Use Case</vt:lpstr>
      <vt:lpstr>Package Diagram</vt:lpstr>
      <vt:lpstr>Deployment</vt:lpstr>
      <vt:lpstr>Activity Diagram</vt:lpstr>
      <vt:lpstr>Project Evaluation</vt:lpstr>
      <vt:lpstr>PowerPoint Presentation</vt:lpstr>
      <vt:lpstr>Experiment &amp; Result</vt:lpstr>
      <vt:lpstr>Experiment 1: EAR Thresholding </vt:lpstr>
      <vt:lpstr>Experiment 2: MAR Thresholding </vt:lpstr>
      <vt:lpstr>Results</vt:lpstr>
      <vt:lpstr>Results</vt:lpstr>
      <vt:lpstr>PowerPoint Presentation</vt:lpstr>
      <vt:lpstr>Challenges &amp; Conclusions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StayAwake</dc:title>
  <cp:lastModifiedBy>Dvir Ben Simon</cp:lastModifiedBy>
  <cp:revision>1</cp:revision>
  <dcterms:modified xsi:type="dcterms:W3CDTF">2023-01-22T13:39:21Z</dcterms:modified>
</cp:coreProperties>
</file>